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256" r:id="rId2"/>
    <p:sldId id="310" r:id="rId3"/>
    <p:sldId id="307" r:id="rId4"/>
    <p:sldId id="308" r:id="rId5"/>
    <p:sldId id="264" r:id="rId6"/>
    <p:sldId id="268" r:id="rId7"/>
    <p:sldId id="269" r:id="rId8"/>
    <p:sldId id="270" r:id="rId9"/>
    <p:sldId id="271" r:id="rId10"/>
    <p:sldId id="272" r:id="rId11"/>
    <p:sldId id="273" r:id="rId12"/>
    <p:sldId id="266" r:id="rId13"/>
    <p:sldId id="274" r:id="rId14"/>
    <p:sldId id="286" r:id="rId15"/>
    <p:sldId id="293" r:id="rId16"/>
    <p:sldId id="305" r:id="rId17"/>
    <p:sldId id="276" r:id="rId18"/>
    <p:sldId id="303" r:id="rId19"/>
    <p:sldId id="294" r:id="rId20"/>
    <p:sldId id="277" r:id="rId21"/>
    <p:sldId id="312" r:id="rId22"/>
    <p:sldId id="278" r:id="rId23"/>
    <p:sldId id="315" r:id="rId24"/>
    <p:sldId id="314" r:id="rId25"/>
    <p:sldId id="304" r:id="rId26"/>
    <p:sldId id="257" r:id="rId27"/>
    <p:sldId id="313" r:id="rId28"/>
    <p:sldId id="260" r:id="rId29"/>
    <p:sldId id="261" r:id="rId30"/>
    <p:sldId id="262" r:id="rId31"/>
    <p:sldId id="306" r:id="rId32"/>
    <p:sldId id="267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11" r:id="rId41"/>
    <p:sldId id="289" r:id="rId42"/>
    <p:sldId id="290" r:id="rId43"/>
    <p:sldId id="302" r:id="rId44"/>
    <p:sldId id="292" r:id="rId45"/>
    <p:sldId id="280" r:id="rId4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2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7F438-6A06-4934-B45C-356A42D4FC8F}" type="datetimeFigureOut">
              <a:rPr lang="en-US" smtClean="0"/>
              <a:t>12/31/2014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1C4C8-9642-467E-82D2-8D5EE8E7E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65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1C4C8-9642-467E-82D2-8D5EE8E7E40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23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1C4C8-9642-467E-82D2-8D5EE8E7E40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3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E447F5E-9370-4D1C-A766-82B8B252FF75}" type="datetimeFigureOut">
              <a:rPr lang="en-US" smtClean="0"/>
              <a:t>12/31/2014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0B97617-014D-47EE-86CF-991EEE5B4E0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fade thruBlk="1"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forself-determination.com/" TargetMode="External"/><Relationship Id="rId2" Type="http://schemas.openxmlformats.org/officeDocument/2006/relationships/hyperlink" Target="http://www.disabilityrightsc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utismla.org/" TargetMode="External"/><Relationship Id="rId5" Type="http://schemas.openxmlformats.org/officeDocument/2006/relationships/hyperlink" Target="http://www.areaboard10.org/" TargetMode="External"/><Relationship Id="rId4" Type="http://schemas.openxmlformats.org/officeDocument/2006/relationships/hyperlink" Target="http://www.leginfo.ca.gov/pub/13-14/bill/sen/sb_0451-0500/sb_468_bill_20131009_chaptered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990600"/>
            <a:ext cx="4419600" cy="29718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Self-Determination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4812484" y="609600"/>
            <a:ext cx="30353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en-US" sz="3600" b="1" dirty="0" smtClean="0">
                <a:solidFill>
                  <a:schemeClr val="bg2">
                    <a:lumMod val="75000"/>
                  </a:schemeClr>
                </a:solidFill>
              </a:rPr>
              <a:t>What is it, How </a:t>
            </a:r>
            <a:r>
              <a:rPr lang="en-US" sz="3600" b="1" dirty="0">
                <a:solidFill>
                  <a:schemeClr val="bg2">
                    <a:lumMod val="75000"/>
                  </a:schemeClr>
                </a:solidFill>
              </a:rPr>
              <a:t>Does it Differ From </a:t>
            </a: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Traditional Services &amp; </a:t>
            </a:r>
            <a:br>
              <a:rPr lang="en-US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600" b="1" dirty="0">
                <a:solidFill>
                  <a:schemeClr val="bg2">
                    <a:lumMod val="50000"/>
                  </a:schemeClr>
                </a:solidFill>
              </a:rPr>
              <a:t>Is It Right For Me?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191000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Council on Developmental Disabilities</a:t>
            </a:r>
          </a:p>
          <a:p>
            <a:r>
              <a:rPr lang="en-US" dirty="0" smtClean="0"/>
              <a:t>LA </a:t>
            </a:r>
            <a:r>
              <a:rPr lang="en-US" smtClean="0"/>
              <a:t>County Office</a:t>
            </a:r>
            <a:endParaRPr lang="en-US" dirty="0" smtClean="0"/>
          </a:p>
          <a:p>
            <a:r>
              <a:rPr lang="en-US" dirty="0" smtClean="0"/>
              <a:t>DATE</a:t>
            </a:r>
          </a:p>
          <a:p>
            <a:r>
              <a:rPr lang="en-US" dirty="0" smtClean="0"/>
              <a:t>LOCATION</a:t>
            </a:r>
          </a:p>
          <a:p>
            <a:r>
              <a:rPr lang="en-US" dirty="0" smtClean="0"/>
              <a:t>PRESENTER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5872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CONFIRMATION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 the circle</a:t>
            </a:r>
          </a:p>
          <a:p>
            <a:r>
              <a:rPr lang="en-US" dirty="0" smtClean="0"/>
              <a:t>Share your insights</a:t>
            </a:r>
          </a:p>
          <a:p>
            <a:r>
              <a:rPr lang="en-US" dirty="0" smtClean="0"/>
              <a:t>Be leaders in crafting this system</a:t>
            </a:r>
            <a:endParaRPr lang="en-US" dirty="0"/>
          </a:p>
        </p:txBody>
      </p:sp>
      <p:pic>
        <p:nvPicPr>
          <p:cNvPr id="4" name="Picture 8" descr="C:\Documents and Settings\jebymcke\Local Settings\Temporary Internet Files\Content.IE5\CZ2ZC3WO\MC91021632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47799"/>
            <a:ext cx="939765" cy="100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96014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>
            <a:normAutofit/>
          </a:bodyPr>
          <a:lstStyle/>
          <a:p>
            <a:pPr algn="l"/>
            <a:r>
              <a:rPr lang="en-US" sz="2800" b="1" i="1" dirty="0" smtClean="0"/>
              <a:t>Another way to look at the principles…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dirty="0" smtClean="0"/>
              <a:t>Freedom</a:t>
            </a:r>
          </a:p>
          <a:p>
            <a:pPr marL="0" indent="0" algn="ctr">
              <a:buNone/>
            </a:pPr>
            <a:r>
              <a:rPr lang="en-US" sz="3600" dirty="0" smtClean="0"/>
              <a:t>Support</a:t>
            </a:r>
          </a:p>
          <a:p>
            <a:pPr marL="0" indent="0" algn="ctr">
              <a:buNone/>
            </a:pPr>
            <a:r>
              <a:rPr lang="en-US" sz="3600" dirty="0" smtClean="0"/>
              <a:t>Authority</a:t>
            </a:r>
          </a:p>
          <a:p>
            <a:pPr marL="0" indent="0" algn="ctr">
              <a:buNone/>
            </a:pPr>
            <a:r>
              <a:rPr lang="en-US" sz="8800" b="1" dirty="0" smtClean="0"/>
              <a:t>RESPONSIBILITY</a:t>
            </a:r>
          </a:p>
          <a:p>
            <a:pPr marL="0" indent="0" algn="ctr">
              <a:buNone/>
            </a:pPr>
            <a:r>
              <a:rPr lang="en-US" sz="3600" dirty="0" smtClean="0"/>
              <a:t>Confirmation</a:t>
            </a:r>
          </a:p>
          <a:p>
            <a:pPr marL="0" indent="0" algn="ctr">
              <a:buNone/>
            </a:pPr>
            <a:endParaRPr lang="en-US" sz="2200" dirty="0"/>
          </a:p>
          <a:p>
            <a:pPr marL="0" indent="0" algn="ctr">
              <a:buNone/>
            </a:pPr>
            <a:r>
              <a:rPr lang="en-US" sz="2600" b="1" dirty="0" smtClean="0"/>
              <a:t>Responsibility is big. Like Spidey says…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40177701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629400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23007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Your budget = public dollars </a:t>
            </a:r>
            <a:r>
              <a:rPr lang="en-US" dirty="0" smtClean="0"/>
              <a:t>- You have the </a:t>
            </a:r>
            <a:r>
              <a:rPr lang="en-US" sz="3900" b="1" i="1" dirty="0" smtClean="0"/>
              <a:t>RESPONSIBLITY</a:t>
            </a:r>
            <a:r>
              <a:rPr lang="en-US" dirty="0" smtClean="0"/>
              <a:t> to spend it wisely.</a:t>
            </a:r>
          </a:p>
          <a:p>
            <a:r>
              <a:rPr lang="en-US" u="sng" dirty="0" smtClean="0"/>
              <a:t>Have a problem? </a:t>
            </a:r>
            <a:r>
              <a:rPr lang="en-US" dirty="0" smtClean="0"/>
              <a:t>You have the </a:t>
            </a:r>
            <a:r>
              <a:rPr lang="en-US" sz="3900" b="1" i="1" dirty="0" smtClean="0"/>
              <a:t>RESPONSIBILITY</a:t>
            </a:r>
            <a:r>
              <a:rPr lang="en-US" sz="3900" dirty="0" smtClean="0"/>
              <a:t> </a:t>
            </a:r>
            <a:r>
              <a:rPr lang="en-US" dirty="0" smtClean="0"/>
              <a:t>to handle it. </a:t>
            </a:r>
          </a:p>
          <a:p>
            <a:r>
              <a:rPr lang="en-US" u="sng" dirty="0" smtClean="0"/>
              <a:t>Need help? </a:t>
            </a:r>
            <a:r>
              <a:rPr lang="en-US" dirty="0" smtClean="0"/>
              <a:t>Don’t ask the regional center. You have the </a:t>
            </a:r>
            <a:r>
              <a:rPr lang="en-US" sz="3900" b="1" i="1" dirty="0" smtClean="0"/>
              <a:t>RESPONSIBILITY </a:t>
            </a:r>
            <a:r>
              <a:rPr lang="en-US" dirty="0" smtClean="0"/>
              <a:t>to figure it out.</a:t>
            </a:r>
          </a:p>
          <a:p>
            <a:endParaRPr lang="en-US" b="1" i="1" u="sng" dirty="0" smtClean="0"/>
          </a:p>
          <a:p>
            <a:r>
              <a:rPr lang="en-US" b="1" i="1" u="sng" dirty="0" smtClean="0"/>
              <a:t>The buck stops with you </a:t>
            </a:r>
            <a:r>
              <a:rPr lang="en-US" dirty="0" smtClean="0"/>
              <a:t>because you have the…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381000"/>
            <a:ext cx="65675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WHY??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8131409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6567544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Who is Eligible?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1981200"/>
            <a:ext cx="5410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You or your family member must:</a:t>
            </a:r>
          </a:p>
          <a:p>
            <a:r>
              <a:rPr lang="en-US" sz="2400" dirty="0" smtClean="0"/>
              <a:t>Be a regional center client</a:t>
            </a:r>
          </a:p>
          <a:p>
            <a:r>
              <a:rPr lang="en-US" sz="2400" dirty="0" smtClean="0"/>
              <a:t>Be over the age of 3</a:t>
            </a:r>
          </a:p>
          <a:p>
            <a:r>
              <a:rPr lang="en-US" sz="2400" dirty="0" smtClean="0"/>
              <a:t>Live at home or in the community </a:t>
            </a:r>
            <a:endParaRPr lang="en-US" sz="2400" dirty="0"/>
          </a:p>
          <a:p>
            <a:r>
              <a:rPr lang="en-US" sz="2400" dirty="0" smtClean="0"/>
              <a:t>Go to an orientation on Self-Determination</a:t>
            </a:r>
          </a:p>
          <a:p>
            <a:r>
              <a:rPr lang="en-US" sz="2400" dirty="0" smtClean="0"/>
              <a:t>Agree to work with a Fiscal Management Service</a:t>
            </a:r>
          </a:p>
        </p:txBody>
      </p:sp>
      <p:pic>
        <p:nvPicPr>
          <p:cNvPr id="2050" name="Picture 2" descr="C:\Documents and Settings\jebymcke\Local Settings\Temporary Internet Files\Content.IE5\8SOPG3C1\MC900434665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9735">
            <a:off x="914400" y="2743200"/>
            <a:ext cx="2704837" cy="248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244567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are not eligible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62200"/>
            <a:ext cx="5585908" cy="3508977"/>
          </a:xfrm>
        </p:spPr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live in a licensed, long-term health facility such as a developmental center or an Intermediate Care Facility </a:t>
            </a:r>
          </a:p>
          <a:p>
            <a:endParaRPr lang="en-US" b="1" dirty="0" smtClean="0"/>
          </a:p>
          <a:p>
            <a:pPr marL="68580" indent="0">
              <a:buNone/>
            </a:pPr>
            <a:r>
              <a:rPr lang="en-US" b="1" dirty="0" smtClean="0"/>
              <a:t>*</a:t>
            </a:r>
            <a:r>
              <a:rPr lang="en-US" b="1" i="1" dirty="0"/>
              <a:t>Unless you are in the process of moving </a:t>
            </a:r>
            <a:r>
              <a:rPr lang="en-US" b="1" i="1" dirty="0" smtClean="0"/>
              <a:t>out- then </a:t>
            </a:r>
            <a:r>
              <a:rPr lang="en-US" b="1" i="1" dirty="0"/>
              <a:t>you </a:t>
            </a:r>
            <a:r>
              <a:rPr lang="en-US" b="1" i="1" dirty="0" smtClean="0"/>
              <a:t>may be </a:t>
            </a:r>
            <a:r>
              <a:rPr lang="en-US" b="1" i="1" dirty="0"/>
              <a:t>eligible.</a:t>
            </a:r>
          </a:p>
          <a:p>
            <a:endParaRPr lang="en-US" dirty="0"/>
          </a:p>
        </p:txBody>
      </p:sp>
      <p:pic>
        <p:nvPicPr>
          <p:cNvPr id="3074" name="Picture 2" descr="C:\Program Files\Microsoft Office\MEDIA\CAGCAT10\j02353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1982788"/>
            <a:ext cx="2236654" cy="228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6324600" y="2209800"/>
            <a:ext cx="1905000" cy="23622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6629400" y="1905000"/>
            <a:ext cx="1447800" cy="28194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28900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– the leader of the band</a:t>
            </a:r>
          </a:p>
          <a:p>
            <a:r>
              <a:rPr lang="en-US" sz="2800" dirty="0" smtClean="0"/>
              <a:t>Facilitator – if you want one</a:t>
            </a:r>
          </a:p>
          <a:p>
            <a:r>
              <a:rPr lang="en-US" sz="2800" dirty="0" smtClean="0"/>
              <a:t>Fiscal Manager – Handles the $</a:t>
            </a:r>
          </a:p>
          <a:p>
            <a:r>
              <a:rPr lang="en-US" sz="2800" dirty="0" smtClean="0"/>
              <a:t>Your friends, family, paid supports etc.</a:t>
            </a:r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1026" name="Picture 2" descr="C:\Documents and Settings\jebymcke\Local Settings\Temporary Internet Files\Content.IE5\7ILG8HRE\MC9000603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960" y="838200"/>
            <a:ext cx="1822528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7772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Facilitator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3605"/>
            <a:ext cx="5715000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Helps develop Person-Centered Plan</a:t>
            </a:r>
          </a:p>
          <a:p>
            <a:r>
              <a:rPr lang="en-US" sz="2800" dirty="0" smtClean="0"/>
              <a:t>Helps plan and maintain the budget</a:t>
            </a:r>
          </a:p>
          <a:p>
            <a:r>
              <a:rPr lang="en-US" sz="2800" dirty="0" smtClean="0"/>
              <a:t>Helps develop a network of support</a:t>
            </a:r>
          </a:p>
          <a:p>
            <a:r>
              <a:rPr lang="en-US" sz="2800" dirty="0" smtClean="0"/>
              <a:t>Helps find providers, negotiates rates, hours of service, and write contracts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098" name="Picture 2" descr="C:\Documents and Settings\jebymcke\Local Settings\Temporary Internet Files\Content.IE5\UQ33U0FG\MC9000788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14600"/>
            <a:ext cx="2941638" cy="2748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08030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Makes sure providers live up to their agreements</a:t>
            </a:r>
          </a:p>
          <a:p>
            <a:r>
              <a:rPr lang="en-US" sz="2800" dirty="0"/>
              <a:t>Helps mediate issues with providers</a:t>
            </a:r>
          </a:p>
          <a:p>
            <a:r>
              <a:rPr lang="en-US" sz="2800" dirty="0"/>
              <a:t>Helps the person and supporters to abide by the principles of Self-Determination.</a:t>
            </a:r>
          </a:p>
          <a:p>
            <a:pPr marL="0" indent="0">
              <a:buNone/>
            </a:pPr>
            <a:endParaRPr lang="en-US" sz="2800" b="1" i="1" dirty="0" smtClean="0"/>
          </a:p>
          <a:p>
            <a:pPr marL="0" indent="0">
              <a:buNone/>
            </a:pPr>
            <a:r>
              <a:rPr lang="en-US" b="1" i="1" dirty="0" smtClean="0"/>
              <a:t>*</a:t>
            </a:r>
            <a:r>
              <a:rPr lang="en-US" sz="2000" b="1" i="1" dirty="0"/>
              <a:t>You pay for the facilitator out of your budget. But you don’t </a:t>
            </a:r>
            <a:r>
              <a:rPr lang="en-US" sz="2000" b="1" i="1" u="sng" dirty="0"/>
              <a:t>have</a:t>
            </a:r>
            <a:r>
              <a:rPr lang="en-US" sz="2000" b="1" i="1" dirty="0"/>
              <a:t> to hire a facilitator. It’s up to you.</a:t>
            </a:r>
          </a:p>
          <a:p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Facilitator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90138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Management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Outside entity hired by you</a:t>
            </a:r>
          </a:p>
          <a:p>
            <a:r>
              <a:rPr lang="en-US" sz="2800" dirty="0" smtClean="0"/>
              <a:t>Paid for out of your budget</a:t>
            </a:r>
          </a:p>
          <a:p>
            <a:r>
              <a:rPr lang="en-US" sz="2800" dirty="0" smtClean="0"/>
              <a:t>Manages your money</a:t>
            </a:r>
          </a:p>
          <a:p>
            <a:r>
              <a:rPr lang="en-US" sz="2800" dirty="0" err="1" smtClean="0"/>
              <a:t>Vendored</a:t>
            </a:r>
            <a:r>
              <a:rPr lang="en-US" sz="2800" dirty="0" smtClean="0"/>
              <a:t> by RC</a:t>
            </a:r>
          </a:p>
          <a:p>
            <a:r>
              <a:rPr lang="en-US" sz="2800" dirty="0" smtClean="0"/>
              <a:t>Required to be used by all SD participants</a:t>
            </a:r>
          </a:p>
          <a:p>
            <a:r>
              <a:rPr lang="en-US" sz="2800" dirty="0" smtClean="0"/>
              <a:t>Does not make budget decisions</a:t>
            </a:r>
            <a:endParaRPr lang="en-US" sz="2800" dirty="0"/>
          </a:p>
        </p:txBody>
      </p:sp>
      <p:pic>
        <p:nvPicPr>
          <p:cNvPr id="5122" name="Picture 2" descr="C:\Documents and Settings\jebymcke\Local Settings\Temporary Internet Files\Content.IE5\KZH22YUD\MC90038357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590800"/>
            <a:ext cx="1833562" cy="1925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5722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Big Idea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Major change </a:t>
            </a:r>
            <a:r>
              <a:rPr lang="en-US" dirty="0" smtClean="0"/>
              <a:t>to the Lanterman Act</a:t>
            </a:r>
          </a:p>
          <a:p>
            <a:r>
              <a:rPr lang="en-US" dirty="0" smtClean="0"/>
              <a:t>Creates a new way to access services</a:t>
            </a:r>
          </a:p>
          <a:p>
            <a:r>
              <a:rPr lang="en-US" dirty="0" smtClean="0"/>
              <a:t>Guided by this idea: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People with disabilities should have               the ultimate authority to decide how   money designated to support them      should be spent.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97425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Fiscal Management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6172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Receives funds allocated and makes payments to service providers</a:t>
            </a:r>
          </a:p>
          <a:p>
            <a:r>
              <a:rPr lang="en-US" sz="2800" dirty="0" smtClean="0"/>
              <a:t>Documents services provided</a:t>
            </a:r>
          </a:p>
          <a:p>
            <a:r>
              <a:rPr lang="en-US" sz="2800" dirty="0" smtClean="0"/>
              <a:t>Maintains financial records</a:t>
            </a:r>
          </a:p>
          <a:p>
            <a:r>
              <a:rPr lang="en-US" sz="2800" dirty="0" smtClean="0"/>
              <a:t>Manages taxes, workers’ compensation, liability insurance, and ensures all provider legal requirements are met </a:t>
            </a:r>
          </a:p>
          <a:p>
            <a:r>
              <a:rPr lang="en-US" sz="2800" dirty="0" smtClean="0"/>
              <a:t>Reports on expenditures</a:t>
            </a:r>
          </a:p>
        </p:txBody>
      </p:sp>
    </p:spTree>
    <p:extLst>
      <p:ext uri="{BB962C8B-B14F-4D97-AF65-F5344CB8AC3E}">
        <p14:creationId xmlns:p14="http://schemas.microsoft.com/office/powerpoint/2010/main" val="165929099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 Your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Individual Budget </a:t>
            </a:r>
            <a:r>
              <a:rPr lang="en-US" dirty="0"/>
              <a:t>= $ spent on you for the last 12 </a:t>
            </a:r>
            <a:r>
              <a:rPr lang="en-US" dirty="0" smtClean="0"/>
              <a:t>months</a:t>
            </a:r>
          </a:p>
          <a:p>
            <a:r>
              <a:rPr lang="en-US" dirty="0" smtClean="0"/>
              <a:t>Re-determined each year; changing needs       or        your budget</a:t>
            </a:r>
          </a:p>
          <a:p>
            <a:r>
              <a:rPr lang="en-US" dirty="0" smtClean="0"/>
              <a:t>You decide how it’s spent; designate “chunks” of  money for service categories </a:t>
            </a:r>
          </a:p>
          <a:p>
            <a:r>
              <a:rPr lang="en-US" dirty="0" smtClean="0"/>
              <a:t>Budget pays for FMS and Facilitator</a:t>
            </a:r>
          </a:p>
        </p:txBody>
      </p:sp>
      <p:sp>
        <p:nvSpPr>
          <p:cNvPr id="4" name="Down Arrow 3"/>
          <p:cNvSpPr/>
          <p:nvPr/>
        </p:nvSpPr>
        <p:spPr>
          <a:xfrm>
            <a:off x="2493278" y="35814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3396841" y="3554485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4581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How it Works: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4114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Ask for Self-Determination *</a:t>
            </a:r>
          </a:p>
          <a:p>
            <a:r>
              <a:rPr lang="en-US" sz="2800" dirty="0" smtClean="0"/>
              <a:t>Agree to abide by the rules and live within the limits of your individualized budget (IB). </a:t>
            </a:r>
          </a:p>
          <a:p>
            <a:r>
              <a:rPr lang="en-US" sz="2800" dirty="0" smtClean="0"/>
              <a:t>Hire a facilitator if you want</a:t>
            </a:r>
          </a:p>
          <a:p>
            <a:r>
              <a:rPr lang="en-US" sz="2800" dirty="0" smtClean="0"/>
              <a:t>Hire a financial manager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324600" y="4038600"/>
            <a:ext cx="2057400" cy="1754326"/>
          </a:xfrm>
          <a:prstGeom prst="rect">
            <a:avLst/>
          </a:prstGeom>
          <a:noFill/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*Each </a:t>
            </a:r>
            <a:r>
              <a:rPr lang="en-US" b="1" i="1" dirty="0"/>
              <a:t>regional center </a:t>
            </a:r>
            <a:r>
              <a:rPr lang="en-US" b="1" i="1" dirty="0" smtClean="0"/>
              <a:t>will </a:t>
            </a:r>
            <a:r>
              <a:rPr lang="en-US" b="1" i="1" dirty="0"/>
              <a:t>develop its own process for signing people </a:t>
            </a:r>
            <a:r>
              <a:rPr lang="en-US" b="1" i="1" dirty="0" smtClean="0"/>
              <a:t>up</a:t>
            </a:r>
            <a:r>
              <a:rPr lang="en-US" b="1" i="1" dirty="0"/>
              <a:t> </a:t>
            </a:r>
            <a:r>
              <a:rPr lang="en-US" b="1" i="1" dirty="0" smtClean="0"/>
              <a:t>initially.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45800097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it Works: 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Develop a Person-Centered Plan (PCP</a:t>
            </a:r>
            <a:r>
              <a:rPr lang="en-US" b="1" dirty="0" smtClean="0"/>
              <a:t>) with IPP team</a:t>
            </a:r>
          </a:p>
          <a:p>
            <a:pPr lvl="1"/>
            <a:r>
              <a:rPr lang="en-US" dirty="0" smtClean="0"/>
              <a:t>Critically important step</a:t>
            </a:r>
          </a:p>
          <a:p>
            <a:pPr lvl="1"/>
            <a:r>
              <a:rPr lang="en-US" dirty="0" smtClean="0"/>
              <a:t>Identify needs, preferences, wants, future plans</a:t>
            </a:r>
          </a:p>
          <a:p>
            <a:pPr lvl="1"/>
            <a:r>
              <a:rPr lang="en-US" dirty="0" smtClean="0"/>
              <a:t>Identify what is needed to meet all of the above – goals, services, accommodations, supports etc. 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sz="1800" b="1" i="1" dirty="0" smtClean="0"/>
              <a:t>Recommend using a good tool such as the Individual Program Plan Resource Manual – get from RC or DDS</a:t>
            </a:r>
          </a:p>
        </p:txBody>
      </p:sp>
    </p:spTree>
    <p:extLst>
      <p:ext uri="{BB962C8B-B14F-4D97-AF65-F5344CB8AC3E}">
        <p14:creationId xmlns:p14="http://schemas.microsoft.com/office/powerpoint/2010/main" val="12149942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Works: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Service Categories - </a:t>
            </a:r>
            <a:r>
              <a:rPr lang="en-US" dirty="0" smtClean="0"/>
              <a:t>DDS will develop broad </a:t>
            </a:r>
            <a:r>
              <a:rPr lang="en-US" b="1" dirty="0" smtClean="0"/>
              <a:t>service categories</a:t>
            </a:r>
          </a:p>
          <a:p>
            <a:pPr lvl="1"/>
            <a:r>
              <a:rPr lang="en-US" dirty="0" smtClean="0"/>
              <a:t>List your goals, accommodations, services and supports under service categories</a:t>
            </a:r>
          </a:p>
          <a:p>
            <a:pPr lvl="1"/>
            <a:r>
              <a:rPr lang="en-US" dirty="0" smtClean="0"/>
              <a:t>Designate chunks of money to service categories</a:t>
            </a:r>
          </a:p>
          <a:p>
            <a:pPr lvl="1"/>
            <a:r>
              <a:rPr lang="en-US" dirty="0" smtClean="0"/>
              <a:t>You can shift up to 10% each year between service categories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7842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/>
          <a:lstStyle/>
          <a:p>
            <a:r>
              <a:rPr lang="en-US" dirty="0"/>
              <a:t>How it Works: The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/>
          </a:bodyPr>
          <a:lstStyle/>
          <a:p>
            <a:r>
              <a:rPr lang="en-US" dirty="0" smtClean="0"/>
              <a:t>Once you’ve decided on your plan and budget:</a:t>
            </a:r>
          </a:p>
          <a:p>
            <a:pPr lvl="1"/>
            <a:r>
              <a:rPr lang="en-US" dirty="0" smtClean="0"/>
              <a:t>Give </a:t>
            </a:r>
            <a:r>
              <a:rPr lang="en-US" dirty="0"/>
              <a:t>your </a:t>
            </a:r>
            <a:r>
              <a:rPr lang="en-US" dirty="0" smtClean="0"/>
              <a:t>Plan and Budget to </a:t>
            </a:r>
            <a:r>
              <a:rPr lang="en-US" dirty="0"/>
              <a:t>your </a:t>
            </a:r>
            <a:r>
              <a:rPr lang="en-US" dirty="0" smtClean="0"/>
              <a:t>FMS</a:t>
            </a:r>
          </a:p>
          <a:p>
            <a:pPr lvl="1"/>
            <a:r>
              <a:rPr lang="en-US" dirty="0" smtClean="0"/>
              <a:t>Interview potential workers; hire and have them sign contract</a:t>
            </a:r>
            <a:endParaRPr lang="en-US" dirty="0"/>
          </a:p>
          <a:p>
            <a:pPr lvl="1"/>
            <a:r>
              <a:rPr lang="en-US" dirty="0"/>
              <a:t>After background checks done, your FMS starts paying the people you hired</a:t>
            </a:r>
          </a:p>
          <a:p>
            <a:pPr marL="0" indent="0">
              <a:buNone/>
            </a:pPr>
            <a:endParaRPr lang="en-US" b="1" i="1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2443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27664"/>
            <a:ext cx="7543800" cy="57253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Traditional vs. Self-Determination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1828800"/>
            <a:ext cx="3057148" cy="529206"/>
          </a:xfrm>
        </p:spPr>
        <p:txBody>
          <a:bodyPr>
            <a:normAutofit/>
          </a:bodyPr>
          <a:lstStyle/>
          <a:p>
            <a:r>
              <a:rPr lang="en-US" dirty="0" smtClean="0"/>
              <a:t>Traditional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362200"/>
            <a:ext cx="3419856" cy="3810000"/>
          </a:xfrm>
        </p:spPr>
        <p:txBody>
          <a:bodyPr>
            <a:normAutofit fontScale="85000" lnSpcReduction="10000"/>
          </a:bodyPr>
          <a:lstStyle/>
          <a:p>
            <a:r>
              <a:rPr lang="en-US" sz="1900" dirty="0" smtClean="0"/>
              <a:t>You want Awesome Therapy (AT).</a:t>
            </a:r>
          </a:p>
          <a:p>
            <a:r>
              <a:rPr lang="en-US" sz="1900" dirty="0" smtClean="0"/>
              <a:t>You have tried all programs offered and none meet needs. You have letters from professionals to back up request for AT.</a:t>
            </a:r>
          </a:p>
          <a:p>
            <a:r>
              <a:rPr lang="en-US" sz="1900" dirty="0" smtClean="0"/>
              <a:t>Service coordinator says AT isn’t “vendored” and takes request to “committee.” 3 weeks later you get a denial letter. </a:t>
            </a:r>
          </a:p>
          <a:p>
            <a:r>
              <a:rPr lang="en-US" sz="1900" dirty="0" smtClean="0"/>
              <a:t>You appeals denial and wait up to 50 days for a decision.</a:t>
            </a:r>
          </a:p>
          <a:p>
            <a:r>
              <a:rPr lang="en-US" sz="1900" dirty="0" smtClean="0"/>
              <a:t>And you might </a:t>
            </a:r>
            <a:r>
              <a:rPr lang="en-US" sz="1900" u="sng" dirty="0" smtClean="0"/>
              <a:t>lose.</a:t>
            </a:r>
            <a:endParaRPr lang="en-US" sz="19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676400"/>
            <a:ext cx="3055717" cy="639762"/>
          </a:xfrm>
        </p:spPr>
        <p:txBody>
          <a:bodyPr/>
          <a:lstStyle/>
          <a:p>
            <a:r>
              <a:rPr lang="en-US" dirty="0" smtClean="0"/>
              <a:t>Self-Determination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286000"/>
            <a:ext cx="3419856" cy="3886200"/>
          </a:xfrm>
        </p:spPr>
        <p:txBody>
          <a:bodyPr>
            <a:normAutofit fontScale="92500" lnSpcReduction="10000"/>
          </a:bodyPr>
          <a:lstStyle/>
          <a:p>
            <a:r>
              <a:rPr lang="en-US" sz="1700" dirty="0" smtClean="0"/>
              <a:t>You want AT.</a:t>
            </a:r>
          </a:p>
          <a:p>
            <a:r>
              <a:rPr lang="en-US" sz="1700" dirty="0" smtClean="0"/>
              <a:t>You make sure there’s enough money in budget to pay for AT.</a:t>
            </a:r>
          </a:p>
          <a:p>
            <a:r>
              <a:rPr lang="en-US" sz="1700" dirty="0" smtClean="0"/>
              <a:t>You talk with AT and come to an agreement about hours &amp; rate.</a:t>
            </a:r>
          </a:p>
          <a:p>
            <a:r>
              <a:rPr lang="en-US" sz="1700" dirty="0" smtClean="0"/>
              <a:t>You give hours &amp; rate info to FMS who makes sure AT has required certification and that staff don’t have criminal records.</a:t>
            </a:r>
          </a:p>
          <a:p>
            <a:r>
              <a:rPr lang="en-US" sz="1700" dirty="0" smtClean="0"/>
              <a:t>You start receiving AT.</a:t>
            </a:r>
          </a:p>
          <a:p>
            <a:r>
              <a:rPr lang="en-US" sz="1700" dirty="0" smtClean="0"/>
              <a:t>Whole process takes a few days.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3753025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94C600"/>
                </a:solidFill>
              </a:rPr>
              <a:t>Traditional vs. Self-Determination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514599"/>
            <a:ext cx="3250059" cy="44117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Traditional Services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Tia asks for ABA for 10 year old son</a:t>
            </a:r>
          </a:p>
          <a:p>
            <a:r>
              <a:rPr lang="en-US" dirty="0" smtClean="0"/>
              <a:t>RC says POS policies stop ABA at 6 years old</a:t>
            </a:r>
          </a:p>
          <a:p>
            <a:r>
              <a:rPr lang="en-US" dirty="0" smtClean="0"/>
              <a:t>Tia goes to fair hearing</a:t>
            </a:r>
          </a:p>
          <a:p>
            <a:r>
              <a:rPr lang="en-US" dirty="0" smtClean="0"/>
              <a:t>One year after request, she wins hearing</a:t>
            </a:r>
          </a:p>
          <a:p>
            <a:r>
              <a:rPr lang="en-US" dirty="0" smtClean="0"/>
              <a:t>ABA started</a:t>
            </a:r>
          </a:p>
          <a:p>
            <a:r>
              <a:rPr lang="en-US" dirty="0" smtClean="0"/>
              <a:t>RC tries every year to stop funding it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1" y="2316010"/>
            <a:ext cx="3190754" cy="639762"/>
          </a:xfrm>
        </p:spPr>
        <p:txBody>
          <a:bodyPr/>
          <a:lstStyle/>
          <a:p>
            <a:r>
              <a:rPr lang="en-US" dirty="0" smtClean="0"/>
              <a:t>Self-Determination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Tia puts ABA therapy into her son’s PCP</a:t>
            </a:r>
          </a:p>
          <a:p>
            <a:r>
              <a:rPr lang="en-US" dirty="0" smtClean="0"/>
              <a:t>Tia contracts with preferred provider</a:t>
            </a:r>
          </a:p>
          <a:p>
            <a:r>
              <a:rPr lang="en-US" dirty="0" smtClean="0"/>
              <a:t>ABA therapy started within a few days</a:t>
            </a:r>
          </a:p>
          <a:p>
            <a:r>
              <a:rPr lang="en-US" dirty="0" smtClean="0"/>
              <a:t>Tia decides when to start fading ABA therapy; keeps for as long as son needs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5719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590800"/>
            <a:ext cx="3419856" cy="33528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Caseload = 100+</a:t>
            </a:r>
          </a:p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Limited authority </a:t>
            </a:r>
          </a:p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Services determined by POS standards</a:t>
            </a:r>
          </a:p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Services must be cost-effective</a:t>
            </a:r>
            <a:endParaRPr lang="en-US" sz="16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Must pursue “generic services” first</a:t>
            </a:r>
          </a:p>
          <a:p>
            <a:r>
              <a:rPr lang="en-US" sz="1600" dirty="0" smtClean="0">
                <a:solidFill>
                  <a:schemeClr val="bg2">
                    <a:lumMod val="75000"/>
                  </a:schemeClr>
                </a:solidFill>
              </a:rPr>
              <a:t>SCs are bound by all of the above</a:t>
            </a:r>
            <a:endParaRPr lang="en-US" sz="1600" dirty="0" smtClean="0"/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Roles &amp; Responsibilities:</a:t>
            </a:r>
            <a:br>
              <a:rPr lang="en-US" sz="3200" b="1" dirty="0" smtClean="0"/>
            </a:br>
            <a:r>
              <a:rPr lang="en-US" sz="3200" b="1" dirty="0" smtClean="0"/>
              <a:t>Service Coordinator vs. You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57400"/>
            <a:ext cx="3057148" cy="609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Service Coordinator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2133600"/>
            <a:ext cx="3055717" cy="533400"/>
          </a:xfrm>
        </p:spPr>
        <p:txBody>
          <a:bodyPr/>
          <a:lstStyle/>
          <a:p>
            <a:r>
              <a:rPr lang="en-US" dirty="0" smtClean="0"/>
              <a:t>You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3419856" cy="3352801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dirty="0" smtClean="0"/>
              <a:t>Caseload = 1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Complete authority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Services determined through PCP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Must make sure there’s enough money in budget 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Can purchase generic or non-generic services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Have full responsibility and are answerable only to yourself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5528752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Roles &amp; Responsibilities:</a:t>
            </a:r>
            <a:br>
              <a:rPr lang="en-US" sz="3200" b="1" dirty="0" smtClean="0"/>
            </a:br>
            <a:r>
              <a:rPr lang="en-US" sz="3200" b="1" dirty="0" smtClean="0"/>
              <a:t>Budget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3057148" cy="639762"/>
          </a:xfrm>
        </p:spPr>
        <p:txBody>
          <a:bodyPr/>
          <a:lstStyle/>
          <a:p>
            <a:r>
              <a:rPr lang="en-US" dirty="0" smtClean="0"/>
              <a:t>Regional Center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667000"/>
            <a:ext cx="3419856" cy="3352800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r>
              <a:rPr lang="en-US" sz="2300" dirty="0" smtClean="0">
                <a:solidFill>
                  <a:schemeClr val="bg2">
                    <a:lumMod val="75000"/>
                  </a:schemeClr>
                </a:solidFill>
              </a:rPr>
              <a:t>Gets money from the Department of Developmental Services (DDS)</a:t>
            </a:r>
          </a:p>
          <a:p>
            <a:r>
              <a:rPr lang="en-US" sz="2300" dirty="0" smtClean="0">
                <a:solidFill>
                  <a:schemeClr val="bg2">
                    <a:lumMod val="75000"/>
                  </a:schemeClr>
                </a:solidFill>
              </a:rPr>
              <a:t>Money comes in one lump sum for the year and must be divvied out to thousands of people in their catchment area</a:t>
            </a:r>
          </a:p>
          <a:p>
            <a:r>
              <a:rPr lang="en-US" sz="2300" dirty="0" smtClean="0">
                <a:solidFill>
                  <a:schemeClr val="bg2">
                    <a:lumMod val="75000"/>
                  </a:schemeClr>
                </a:solidFill>
              </a:rPr>
              <a:t>Must spend taxpayer money wisely and cost-effectively based on needs</a:t>
            </a:r>
          </a:p>
          <a:p>
            <a:r>
              <a:rPr lang="en-US" sz="2300" dirty="0" smtClean="0">
                <a:solidFill>
                  <a:schemeClr val="bg2">
                    <a:lumMod val="75000"/>
                  </a:schemeClr>
                </a:solidFill>
              </a:rPr>
              <a:t>Must keep records of expenditures for reporting purposes</a:t>
            </a:r>
          </a:p>
          <a:p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2057400"/>
            <a:ext cx="3055717" cy="639762"/>
          </a:xfrm>
        </p:spPr>
        <p:txBody>
          <a:bodyPr>
            <a:normAutofit/>
          </a:bodyPr>
          <a:lstStyle/>
          <a:p>
            <a:r>
              <a:rPr lang="en-US" dirty="0" smtClean="0"/>
              <a:t>You &amp; Your FMS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667000"/>
            <a:ext cx="3419856" cy="3352800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1600" dirty="0" smtClean="0"/>
              <a:t>Your FMS gets your budget money from your regional center</a:t>
            </a:r>
          </a:p>
          <a:p>
            <a:r>
              <a:rPr lang="en-US" sz="1600" dirty="0" smtClean="0"/>
              <a:t>Money comes in one lump sum for the year to spend on services for one person</a:t>
            </a:r>
          </a:p>
          <a:p>
            <a:r>
              <a:rPr lang="en-US" sz="1600" dirty="0" smtClean="0"/>
              <a:t>Must spend taxpayer money wisely and cost-effectively based on needs</a:t>
            </a:r>
          </a:p>
          <a:p>
            <a:r>
              <a:rPr lang="en-US" sz="1600" dirty="0" smtClean="0"/>
              <a:t>Your FMS must keep records of expenditures for reporting purposes </a:t>
            </a:r>
            <a:endParaRPr lang="en-US" sz="1600" dirty="0"/>
          </a:p>
        </p:txBody>
      </p:sp>
      <p:pic>
        <p:nvPicPr>
          <p:cNvPr id="9218" name="Picture 2" descr="C:\Documents and Settings\jebymcke\Local Settings\Temporary Internet Files\Content.IE5\1EHE1VU0\MC90043155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9716">
            <a:off x="5744408" y="675174"/>
            <a:ext cx="1778000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74346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 the Current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support = Loss of Freedom</a:t>
            </a:r>
            <a:endParaRPr lang="en-US" dirty="0"/>
          </a:p>
          <a:p>
            <a:r>
              <a:rPr lang="en-US" dirty="0" smtClean="0"/>
              <a:t>Richest system in the world; deeply impoverished people</a:t>
            </a:r>
            <a:endParaRPr lang="en-US" dirty="0"/>
          </a:p>
          <a:p>
            <a:r>
              <a:rPr lang="en-US" dirty="0" smtClean="0"/>
              <a:t>Individuals </a:t>
            </a:r>
            <a:r>
              <a:rPr lang="en-US" dirty="0"/>
              <a:t>with disabilities </a:t>
            </a:r>
            <a:r>
              <a:rPr lang="en-US" dirty="0" smtClean="0"/>
              <a:t>routinely denied human </a:t>
            </a:r>
            <a:r>
              <a:rPr lang="en-US" dirty="0"/>
              <a:t>and civil rights </a:t>
            </a:r>
            <a:endParaRPr lang="en-US" dirty="0" smtClean="0"/>
          </a:p>
          <a:p>
            <a:r>
              <a:rPr lang="en-US" dirty="0" smtClean="0"/>
              <a:t>Individuals </a:t>
            </a:r>
            <a:r>
              <a:rPr lang="en-US" dirty="0"/>
              <a:t>with disabilities are </a:t>
            </a:r>
            <a:r>
              <a:rPr lang="en-US" dirty="0" smtClean="0"/>
              <a:t>prevented </a:t>
            </a:r>
            <a:r>
              <a:rPr lang="en-US" dirty="0"/>
              <a:t>from working and generating substantial </a:t>
            </a:r>
            <a:r>
              <a:rPr lang="en-US" dirty="0" smtClean="0"/>
              <a:t>income </a:t>
            </a:r>
            <a:r>
              <a:rPr lang="en-US" dirty="0"/>
              <a:t>for </a:t>
            </a:r>
            <a:r>
              <a:rPr lang="en-US" dirty="0" smtClean="0"/>
              <a:t>themselves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9808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Roles &amp; Responsibilities:</a:t>
            </a:r>
            <a:br>
              <a:rPr lang="en-US" sz="3200" b="1" dirty="0" smtClean="0"/>
            </a:br>
            <a:r>
              <a:rPr lang="en-US" sz="3200" b="1" dirty="0" smtClean="0"/>
              <a:t>Service Providers</a:t>
            </a:r>
            <a:endParaRPr lang="en-US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133600"/>
            <a:ext cx="3057148" cy="639762"/>
          </a:xfrm>
        </p:spPr>
        <p:txBody>
          <a:bodyPr/>
          <a:lstStyle/>
          <a:p>
            <a:r>
              <a:rPr lang="en-US" dirty="0" smtClean="0"/>
              <a:t>Traditional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743200"/>
            <a:ext cx="3419856" cy="3067291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</a:rPr>
              <a:t>Vendored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 by/under the legal and contractual authority of the regional center.</a:t>
            </a:r>
          </a:p>
          <a:p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Must provide services according to regional center policies.</a:t>
            </a:r>
          </a:p>
          <a:p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Payment rates/service hours  set by the regional center.</a:t>
            </a:r>
          </a:p>
          <a:p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</a:rPr>
              <a:t>Forbidden to provide services outside the scope of their vendor agreement.</a:t>
            </a:r>
            <a:endParaRPr lang="en-US" sz="2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33600"/>
            <a:ext cx="3055717" cy="639762"/>
          </a:xfrm>
        </p:spPr>
        <p:txBody>
          <a:bodyPr/>
          <a:lstStyle/>
          <a:p>
            <a:r>
              <a:rPr lang="en-US" dirty="0" smtClean="0"/>
              <a:t>Self-Determination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743200"/>
            <a:ext cx="3419856" cy="3048000"/>
          </a:xfrm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1900" dirty="0" smtClean="0"/>
              <a:t>Providers are under your legal and contractual authority</a:t>
            </a:r>
          </a:p>
          <a:p>
            <a:r>
              <a:rPr lang="en-US" sz="1900" dirty="0" smtClean="0"/>
              <a:t>Providers must give you the type and amount of services and accept payment according to your contract</a:t>
            </a:r>
          </a:p>
          <a:p>
            <a:r>
              <a:rPr lang="en-US" sz="1900" dirty="0" smtClean="0"/>
              <a:t>You have the authority to tailor services and set your own standards</a:t>
            </a:r>
          </a:p>
          <a:p>
            <a:endParaRPr lang="en-US" sz="2000" dirty="0" smtClean="0"/>
          </a:p>
        </p:txBody>
      </p:sp>
      <p:pic>
        <p:nvPicPr>
          <p:cNvPr id="10242" name="Picture 2" descr="C:\Documents and Settings\jebymcke\Local Settings\Temporary Internet Files\Content.IE5\O6I9TN4H\MC90006014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2637" y="1219199"/>
            <a:ext cx="1510475" cy="118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5317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Self-Determination Right for You??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66800" y="2971800"/>
            <a:ext cx="7162800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Ask yourself the next 5 questions.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82496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jebymcke\Local Settings\Temporary Internet Files\Content.IE5\CZ2ZC3WO\MC9002382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19200"/>
            <a:ext cx="2219325" cy="262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Five Questions to Ask Yourself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61722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1. Do you have a complicated life?</a:t>
            </a:r>
          </a:p>
          <a:p>
            <a:pPr marL="754380" lvl="1" indent="-457200"/>
            <a:r>
              <a:rPr lang="en-US" dirty="0" smtClean="0"/>
              <a:t>Do you get lots of services from   various sources?</a:t>
            </a:r>
          </a:p>
          <a:p>
            <a:pPr marL="754380" lvl="1" indent="-457200"/>
            <a:r>
              <a:rPr lang="en-US" dirty="0" smtClean="0"/>
              <a:t>Do you need your services to be flexible for your changing needs?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000" b="1" i="1" dirty="0" smtClean="0"/>
              <a:t>Because of the boundaries placed on regional centers, they have a harder time responding quickly to changing needs.</a:t>
            </a:r>
          </a:p>
          <a:p>
            <a:pPr marL="0" indent="0">
              <a:buNone/>
            </a:pPr>
            <a:r>
              <a:rPr lang="en-US" sz="2000" dirty="0" smtClean="0"/>
              <a:t>If you have a complicated life that requires “out of the box” solutions and quick responses to challenges, then </a:t>
            </a:r>
            <a:r>
              <a:rPr lang="en-US" sz="2000" u="sng" dirty="0" smtClean="0"/>
              <a:t>Self-Determination could be right for you.</a:t>
            </a:r>
          </a:p>
        </p:txBody>
      </p:sp>
    </p:spTree>
    <p:extLst>
      <p:ext uri="{BB962C8B-B14F-4D97-AF65-F5344CB8AC3E}">
        <p14:creationId xmlns:p14="http://schemas.microsoft.com/office/powerpoint/2010/main" val="167219575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2. Have you had a lot of denials,               conflicts with RC or fair </a:t>
            </a:r>
            <a:r>
              <a:rPr lang="en-US" b="1" dirty="0"/>
              <a:t>h</a:t>
            </a:r>
            <a:r>
              <a:rPr lang="en-US" b="1" dirty="0" smtClean="0"/>
              <a:t>earings?</a:t>
            </a:r>
          </a:p>
          <a:p>
            <a:pPr lvl="1"/>
            <a:r>
              <a:rPr lang="en-US" dirty="0" smtClean="0"/>
              <a:t>RCs can and do say “NO”</a:t>
            </a:r>
          </a:p>
          <a:p>
            <a:pPr lvl="1"/>
            <a:r>
              <a:rPr lang="en-US" dirty="0" smtClean="0"/>
              <a:t>You have the right to appeal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Under SD the details are worked out during the person-centered planning process. Reduces risk of conflict and disagreement.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dirty="0" smtClean="0"/>
              <a:t>If the answer to this is Yes, </a:t>
            </a:r>
            <a:r>
              <a:rPr lang="en-US" u="sng" dirty="0" smtClean="0"/>
              <a:t>SD may be right for you.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/>
          <a:lstStyle/>
          <a:p>
            <a:r>
              <a:rPr lang="en-US" sz="3200" b="1" dirty="0">
                <a:solidFill>
                  <a:srgbClr val="94C600"/>
                </a:solidFill>
              </a:rPr>
              <a:t>Five Questions to Ask Yourself</a:t>
            </a:r>
            <a:endParaRPr lang="en-US" dirty="0"/>
          </a:p>
        </p:txBody>
      </p:sp>
      <p:pic>
        <p:nvPicPr>
          <p:cNvPr id="12291" name="Picture 3" descr="C:\Documents and Settings\jebymcke\Local Settings\Temporary Internet Files\Content.IE5\KZH22YUD\MC9003267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828800"/>
            <a:ext cx="1814513" cy="129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89277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jebymcke\Local Settings\Temporary Internet Files\Content.IE5\KZH22YUD\MC900221889[1].wmf"/>
          <p:cNvPicPr>
            <a:picLocks noChangeAspect="1" noChangeArrowheads="1"/>
          </p:cNvPicPr>
          <p:nvPr/>
        </p:nvPicPr>
        <p:blipFill>
          <a:blip r:embed="rId2" cstate="print"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8479" y="1828800"/>
            <a:ext cx="354093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828800"/>
            <a:ext cx="5204908" cy="400382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3. Have you lost services due to budget cuts and changes to the Lanterman Act?</a:t>
            </a:r>
          </a:p>
          <a:p>
            <a:r>
              <a:rPr lang="en-US" dirty="0" smtClean="0"/>
              <a:t>Many services were lost in 2009 such as camping, non-medical therapies, gym memberships, recreation etc.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If you or your child want or need these services, </a:t>
            </a:r>
            <a:r>
              <a:rPr lang="en-US" u="sng" dirty="0" smtClean="0"/>
              <a:t>SD may be right for you.</a:t>
            </a:r>
            <a:endParaRPr lang="en-US" u="sng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sz="3200" b="1" dirty="0">
                <a:solidFill>
                  <a:srgbClr val="94C600"/>
                </a:solidFill>
              </a:rPr>
              <a:t>Five Questions to Ask Yourself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55456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4C600"/>
                </a:solidFill>
              </a:rPr>
              <a:t>Five Questions to Ask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7109908" cy="4003829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dirty="0" smtClean="0"/>
              <a:t>4. Do you need unique services not typically offered by Regional Centers?</a:t>
            </a:r>
          </a:p>
          <a:p>
            <a:r>
              <a:rPr lang="en-US" dirty="0" smtClean="0"/>
              <a:t>RC does not have to pay for a service even if you think it’s the best for you</a:t>
            </a:r>
          </a:p>
          <a:p>
            <a:r>
              <a:rPr lang="en-US" dirty="0" smtClean="0"/>
              <a:t>RC can offer a lower cost service if it is “comparable.”</a:t>
            </a:r>
          </a:p>
          <a:p>
            <a:pPr marL="68580" indent="0">
              <a:buNone/>
            </a:pPr>
            <a:r>
              <a:rPr lang="en-US" dirty="0" smtClean="0"/>
              <a:t>Under SD you can purchase any service you want if you can pay for it out of your budget.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If you want a specific and/or unique service the RC won’t pay for, </a:t>
            </a:r>
            <a:r>
              <a:rPr lang="en-US" u="sng" dirty="0" smtClean="0"/>
              <a:t>SD may be right for you.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3301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/>
          <a:lstStyle/>
          <a:p>
            <a:r>
              <a:rPr lang="en-US" sz="3200" b="1" dirty="0">
                <a:solidFill>
                  <a:srgbClr val="94C600"/>
                </a:solidFill>
              </a:rPr>
              <a:t>Five Questions to Ask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347908" cy="4156229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en-US" b="1" dirty="0" smtClean="0"/>
              <a:t>5. Do you want to start a business, get good work training or get a good paying job?</a:t>
            </a:r>
          </a:p>
          <a:p>
            <a:r>
              <a:rPr lang="en-US" sz="2200" dirty="0" smtClean="0"/>
              <a:t>If you want employment, RC will refer you to Dept. of Rehabilitation</a:t>
            </a:r>
          </a:p>
          <a:p>
            <a:r>
              <a:rPr lang="en-US" sz="2200" dirty="0" smtClean="0"/>
              <a:t>This takes lots of time and limits your employment options</a:t>
            </a:r>
          </a:p>
          <a:p>
            <a:pPr marL="68580" indent="0">
              <a:buNone/>
            </a:pPr>
            <a:r>
              <a:rPr lang="en-US" sz="2200" dirty="0" smtClean="0"/>
              <a:t>Under SD, you can pay for employment services out of your budget. You will also have flexibility in choosing your work outcomes.</a:t>
            </a:r>
          </a:p>
          <a:p>
            <a:pPr marL="68580" indent="0">
              <a:buNone/>
            </a:pPr>
            <a:endParaRPr lang="en-US" sz="2200" dirty="0" smtClean="0"/>
          </a:p>
          <a:p>
            <a:pPr marL="68580" indent="0">
              <a:buNone/>
            </a:pPr>
            <a:r>
              <a:rPr lang="en-US" sz="2200" dirty="0" smtClean="0"/>
              <a:t>If you want to choose your own employment options, </a:t>
            </a:r>
            <a:r>
              <a:rPr lang="en-US" sz="2200" u="sng" dirty="0" smtClean="0"/>
              <a:t>SD may be a good choice for you.</a:t>
            </a:r>
          </a:p>
          <a:p>
            <a:pPr marL="68580" indent="0">
              <a:buNone/>
            </a:pPr>
            <a:endParaRPr lang="en-US" sz="2200" dirty="0"/>
          </a:p>
          <a:p>
            <a:pPr marL="68580" indent="0">
              <a:buNone/>
            </a:pPr>
            <a:endParaRPr lang="en-US" sz="2200" dirty="0"/>
          </a:p>
        </p:txBody>
      </p:sp>
      <p:pic>
        <p:nvPicPr>
          <p:cNvPr id="1026" name="Picture 2" descr="C:\Documents and Settings\jebymcke\Local Settings\Temporary Internet Files\Content.IE5\1EHE1VU0\dglxasset[1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09800"/>
            <a:ext cx="1770063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90545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000" b="1" dirty="0" smtClean="0"/>
              <a:t>Are you READY to take on the RESPONSIBILITY??</a:t>
            </a:r>
            <a:endParaRPr lang="en-US" sz="4000" b="1" dirty="0"/>
          </a:p>
        </p:txBody>
      </p:sp>
      <p:pic>
        <p:nvPicPr>
          <p:cNvPr id="15362" name="Picture 2" descr="C:\Documents and Settings\jebymcke\Local Settings\Temporary Internet Files\Content.IE5\1XF7Q2H7\MC9004343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3662363"/>
            <a:ext cx="1206500" cy="190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38862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13809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2014/15 – Advisory committees formed; regulations developed; RCs decide how to roll it out.</a:t>
            </a:r>
          </a:p>
          <a:p>
            <a:r>
              <a:rPr lang="en-US" dirty="0" smtClean="0"/>
              <a:t>By December 2014 – DDS applies for Medicaid funding</a:t>
            </a:r>
          </a:p>
          <a:p>
            <a:r>
              <a:rPr lang="en-US" dirty="0" smtClean="0"/>
              <a:t>2015 – Approval from Medicaid; first 2500 people begin SD </a:t>
            </a:r>
          </a:p>
          <a:p>
            <a:r>
              <a:rPr lang="en-US" dirty="0" smtClean="0"/>
              <a:t>2015 – 2018 – phase in; #s increase each year</a:t>
            </a:r>
          </a:p>
          <a:p>
            <a:r>
              <a:rPr lang="en-US" dirty="0" smtClean="0"/>
              <a:t>2018 – any eligible person may choose 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6747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 smtClean="0"/>
              <a:t>What to 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905000"/>
            <a:ext cx="5357307" cy="3927629"/>
          </a:xfrm>
        </p:spPr>
        <p:txBody>
          <a:bodyPr>
            <a:normAutofit/>
          </a:bodyPr>
          <a:lstStyle/>
          <a:p>
            <a:r>
              <a:rPr lang="en-US" dirty="0" smtClean="0"/>
              <a:t>Think strategically</a:t>
            </a:r>
          </a:p>
          <a:p>
            <a:r>
              <a:rPr lang="en-US" dirty="0" smtClean="0"/>
              <a:t>Ask for all of the services you need now</a:t>
            </a:r>
          </a:p>
          <a:p>
            <a:r>
              <a:rPr lang="en-US" dirty="0" smtClean="0"/>
              <a:t>Go to fair hearing when denied</a:t>
            </a:r>
          </a:p>
          <a:p>
            <a:r>
              <a:rPr lang="en-US" dirty="0" smtClean="0"/>
              <a:t>Learn and share what you know</a:t>
            </a:r>
          </a:p>
          <a:p>
            <a:r>
              <a:rPr lang="en-US" dirty="0" smtClean="0"/>
              <a:t>Watch for public comment periods on regulations (see DDS website)</a:t>
            </a:r>
          </a:p>
          <a:p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5943600" y="1676400"/>
            <a:ext cx="2819400" cy="3352800"/>
          </a:xfrm>
          <a:prstGeom prst="verticalScroll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>
                  <a:solidFill>
                    <a:srgbClr val="FFFF00"/>
                  </a:solidFill>
                </a:ln>
              </a:rPr>
              <a:t>Dear Regional Center,</a:t>
            </a:r>
          </a:p>
          <a:p>
            <a:pPr algn="ctr"/>
            <a:r>
              <a:rPr lang="en-US" b="1" dirty="0" smtClean="0">
                <a:ln>
                  <a:solidFill>
                    <a:srgbClr val="FFFF00"/>
                  </a:solidFill>
                </a:ln>
              </a:rPr>
              <a:t>My child needs X,Y and Z services.</a:t>
            </a:r>
          </a:p>
          <a:p>
            <a:pPr algn="ctr"/>
            <a:endParaRPr lang="en-US" b="1" dirty="0">
              <a:ln>
                <a:solidFill>
                  <a:srgbClr val="FFFF00"/>
                </a:solidFill>
              </a:ln>
            </a:endParaRPr>
          </a:p>
          <a:p>
            <a:pPr algn="ctr"/>
            <a:r>
              <a:rPr lang="en-US" b="1" dirty="0" smtClean="0">
                <a:ln>
                  <a:solidFill>
                    <a:srgbClr val="FFFF00"/>
                  </a:solidFill>
                </a:ln>
              </a:rPr>
              <a:t>Yours Sincerely,</a:t>
            </a:r>
            <a:endParaRPr lang="en-US" b="1" dirty="0">
              <a:ln>
                <a:solidFill>
                  <a:srgbClr val="FFFF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393142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Self-Determination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Aims to fix these problems by:</a:t>
            </a:r>
          </a:p>
          <a:p>
            <a:pPr lvl="1"/>
            <a:r>
              <a:rPr lang="en-US" dirty="0" smtClean="0"/>
              <a:t>Putting power into the hands of service recipients</a:t>
            </a:r>
          </a:p>
          <a:p>
            <a:pPr lvl="1"/>
            <a:r>
              <a:rPr lang="en-US" dirty="0" smtClean="0"/>
              <a:t>Limiting the power of the service system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9389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Local Advisory 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Another way to get involved</a:t>
            </a:r>
          </a:p>
          <a:p>
            <a:r>
              <a:rPr lang="en-US" sz="2400" dirty="0" smtClean="0"/>
              <a:t>LAC for every regional center </a:t>
            </a:r>
          </a:p>
          <a:p>
            <a:r>
              <a:rPr lang="en-US" sz="2400" dirty="0" smtClean="0"/>
              <a:t>Members: RC CRA, consumers, family members, other advocates, and community leaders</a:t>
            </a:r>
          </a:p>
          <a:p>
            <a:r>
              <a:rPr lang="en-US" sz="2400" dirty="0" smtClean="0"/>
              <a:t>Regional center and Area Board appoint half each</a:t>
            </a:r>
          </a:p>
          <a:p>
            <a:r>
              <a:rPr lang="en-US" dirty="0" smtClean="0"/>
              <a:t>Must reflect RC area demographics</a:t>
            </a:r>
            <a:endParaRPr lang="en-US" sz="2400" dirty="0" smtClean="0"/>
          </a:p>
          <a:p>
            <a:r>
              <a:rPr lang="en-US" sz="2400" dirty="0" smtClean="0"/>
              <a:t>Monitors the progress of the SD Program - makes recommendations for improvement</a:t>
            </a:r>
          </a:p>
        </p:txBody>
      </p:sp>
    </p:spTree>
    <p:extLst>
      <p:ext uri="{BB962C8B-B14F-4D97-AF65-F5344CB8AC3E}">
        <p14:creationId xmlns:p14="http://schemas.microsoft.com/office/powerpoint/2010/main" val="406654256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71596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Common Questions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4191000"/>
          </a:xfrm>
        </p:spPr>
        <p:txBody>
          <a:bodyPr>
            <a:normAutofit/>
          </a:bodyPr>
          <a:lstStyle/>
          <a:p>
            <a:r>
              <a:rPr lang="en-US" sz="2400" b="1" i="1" dirty="0"/>
              <a:t>Can I move money around in my budget</a:t>
            </a:r>
            <a:r>
              <a:rPr lang="en-US" sz="2400" b="1" i="1" dirty="0" smtClean="0"/>
              <a:t>?</a:t>
            </a:r>
          </a:p>
          <a:p>
            <a:pPr marL="0" indent="0">
              <a:buNone/>
            </a:pPr>
            <a:r>
              <a:rPr lang="en-US" sz="2400" dirty="0" smtClean="0"/>
              <a:t>You can transfer </a:t>
            </a:r>
            <a:r>
              <a:rPr lang="en-US" sz="2400" dirty="0"/>
              <a:t>up to 10% </a:t>
            </a:r>
            <a:r>
              <a:rPr lang="en-US" sz="2400" dirty="0" smtClean="0"/>
              <a:t>of your funds from one budget </a:t>
            </a:r>
            <a:r>
              <a:rPr lang="en-US" sz="2400" dirty="0"/>
              <a:t>category to </a:t>
            </a:r>
            <a:r>
              <a:rPr lang="en-US" sz="2400" dirty="0" smtClean="0"/>
              <a:t>another. If you have to move more, you need approval from the IPP team or RC.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i="1" dirty="0" smtClean="0"/>
              <a:t>What </a:t>
            </a:r>
            <a:r>
              <a:rPr lang="en-US" sz="2400" b="1" i="1" dirty="0"/>
              <a:t>happens if I move </a:t>
            </a:r>
            <a:r>
              <a:rPr lang="en-US" sz="2400" b="1" i="1" dirty="0" smtClean="0"/>
              <a:t>to a different regional center?</a:t>
            </a:r>
          </a:p>
          <a:p>
            <a:pPr marL="0" indent="0">
              <a:buNone/>
            </a:pPr>
            <a:r>
              <a:rPr lang="en-US" sz="2400" dirty="0" smtClean="0"/>
              <a:t>You can stay in SD and keep your budget if you move as long as you are still eligible.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873770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20762"/>
          </a:xfrm>
        </p:spPr>
        <p:txBody>
          <a:bodyPr/>
          <a:lstStyle/>
          <a:p>
            <a:r>
              <a:rPr lang="en-US" sz="3200" b="1" dirty="0"/>
              <a:t>Common </a:t>
            </a:r>
            <a:r>
              <a:rPr lang="en-US" sz="3200" b="1" dirty="0" smtClean="0"/>
              <a:t>Questions, cont’d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696200" cy="4906963"/>
          </a:xfrm>
        </p:spPr>
        <p:txBody>
          <a:bodyPr>
            <a:normAutofit/>
          </a:bodyPr>
          <a:lstStyle/>
          <a:p>
            <a:r>
              <a:rPr lang="en-US" b="1" i="1" dirty="0"/>
              <a:t>What if I want to leave the Self-Determination Program or I become ineligible for some reason?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regional center must help you transition back to traditional </a:t>
            </a:r>
            <a:r>
              <a:rPr lang="en-US" dirty="0" smtClean="0"/>
              <a:t>services. Participation </a:t>
            </a:r>
            <a:r>
              <a:rPr lang="en-US" dirty="0"/>
              <a:t>is voluntary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i="1" dirty="0" smtClean="0"/>
              <a:t>If </a:t>
            </a:r>
            <a:r>
              <a:rPr lang="en-US" b="1" i="1" dirty="0"/>
              <a:t>I leave Self-Determination by choice can I return?</a:t>
            </a:r>
          </a:p>
          <a:p>
            <a:pPr marL="0" indent="0">
              <a:buNone/>
            </a:pPr>
            <a:r>
              <a:rPr lang="en-US" dirty="0"/>
              <a:t>If you leave by choice you have to wait 12 months to return</a:t>
            </a:r>
            <a:r>
              <a:rPr lang="en-US" dirty="0" smtClean="0"/>
              <a:t>. After the waiting period you can rejoin if there is a slot open (2015 – 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5381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/>
          <a:lstStyle/>
          <a:p>
            <a:r>
              <a:rPr lang="en-US" b="1" i="1" dirty="0"/>
              <a:t>What I disagree with regional center about my eligibility or the amount of money in my budget?</a:t>
            </a:r>
          </a:p>
          <a:p>
            <a:pPr marL="0" indent="0">
              <a:buNone/>
            </a:pPr>
            <a:r>
              <a:rPr lang="en-US" dirty="0"/>
              <a:t>You can appeal a regional center decision about your eligibility or your budget the same way would under traditional services.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/>
          <a:lstStyle/>
          <a:p>
            <a:r>
              <a:rPr lang="en-US" sz="3200" b="1" dirty="0"/>
              <a:t>Common </a:t>
            </a:r>
            <a:r>
              <a:rPr lang="en-US" sz="3200" b="1" dirty="0" smtClean="0"/>
              <a:t>Questions, cont’d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1158271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1905000"/>
            <a:ext cx="8763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/>
              <a:t>Any MORE </a:t>
            </a:r>
            <a:r>
              <a:rPr lang="en-US" sz="6600" b="1" dirty="0" smtClean="0"/>
              <a:t>Questions</a:t>
            </a:r>
            <a:r>
              <a:rPr lang="en-US" sz="66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594216067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024744" cy="68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Resources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5562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Disability Rights California:</a:t>
            </a:r>
          </a:p>
          <a:p>
            <a:pPr marL="68580" indent="0">
              <a:buNone/>
            </a:pPr>
            <a:r>
              <a:rPr lang="en-US" sz="2800" dirty="0" smtClean="0">
                <a:hlinkClick r:id="rId2"/>
              </a:rPr>
              <a:t>www.disabilityrightsca.org</a:t>
            </a:r>
            <a:r>
              <a:rPr lang="en-US" sz="2800" dirty="0" smtClean="0"/>
              <a:t> Publication #F07701</a:t>
            </a:r>
          </a:p>
          <a:p>
            <a:r>
              <a:rPr lang="en-US" sz="2800" dirty="0" smtClean="0"/>
              <a:t>The Center </a:t>
            </a:r>
            <a:r>
              <a:rPr lang="en-US" sz="2800" dirty="0"/>
              <a:t>for </a:t>
            </a:r>
            <a:r>
              <a:rPr lang="en-US" sz="2800" dirty="0" smtClean="0"/>
              <a:t>Self-Determination </a:t>
            </a:r>
            <a:r>
              <a:rPr lang="en-US" sz="2800" dirty="0" smtClean="0">
                <a:hlinkClick r:id="rId3"/>
              </a:rPr>
              <a:t>www.centerforself-determination.com</a:t>
            </a:r>
            <a:r>
              <a:rPr lang="en-US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Senate Bill 468:</a:t>
            </a:r>
            <a:r>
              <a:rPr lang="en-US" sz="2800" dirty="0"/>
              <a:t> </a:t>
            </a:r>
            <a:r>
              <a:rPr lang="en-US" sz="2800" dirty="0" smtClean="0">
                <a:hlinkClick r:id="rId4"/>
              </a:rPr>
              <a:t>www.leginfo.ca.gov</a:t>
            </a:r>
            <a:endParaRPr lang="en-US" sz="2800" dirty="0" smtClean="0"/>
          </a:p>
          <a:p>
            <a:r>
              <a:rPr lang="en-US" sz="2800" dirty="0"/>
              <a:t>Area Board 10: </a:t>
            </a:r>
            <a:r>
              <a:rPr lang="en-US" sz="2800" dirty="0" smtClean="0">
                <a:hlinkClick r:id="rId5"/>
              </a:rPr>
              <a:t>www.areaboard10.org</a:t>
            </a:r>
            <a:endParaRPr lang="en-US" sz="2800" dirty="0" smtClean="0"/>
          </a:p>
          <a:p>
            <a:r>
              <a:rPr lang="en-US" sz="2800" dirty="0" smtClean="0"/>
              <a:t>The Autism Society of </a:t>
            </a:r>
            <a:r>
              <a:rPr lang="en-US" sz="2800" dirty="0"/>
              <a:t>Los Angeles: </a:t>
            </a:r>
            <a:r>
              <a:rPr lang="en-US" sz="2800" dirty="0" smtClean="0">
                <a:hlinkClick r:id="rId6"/>
              </a:rPr>
              <a:t>www.autismla.org</a:t>
            </a:r>
            <a:r>
              <a:rPr lang="en-US" sz="2800" dirty="0" smtClean="0"/>
              <a:t>  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86898275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 </a:t>
            </a:r>
            <a:r>
              <a:rPr lang="en-US" sz="5400" b="1" dirty="0" smtClean="0"/>
              <a:t>The Five Principles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0673" y="2323652"/>
            <a:ext cx="5500136" cy="3848548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4000" b="1" dirty="0" smtClean="0">
                <a:latin typeface="+mj-lt"/>
              </a:rPr>
              <a:t>Freedom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4000" b="1" dirty="0" smtClean="0">
                <a:latin typeface="+mj-lt"/>
              </a:rPr>
              <a:t>Authority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4000" b="1" dirty="0" smtClean="0">
                <a:latin typeface="+mj-lt"/>
              </a:rPr>
              <a:t>Support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4000" b="1" dirty="0" smtClean="0">
                <a:latin typeface="+mj-lt"/>
              </a:rPr>
              <a:t>Responsibility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4000" b="1" dirty="0" smtClean="0">
                <a:latin typeface="+mj-lt"/>
              </a:rPr>
              <a:t>Confirmation</a:t>
            </a:r>
            <a:endParaRPr lang="en-US" sz="4000" b="1" dirty="0">
              <a:latin typeface="+mj-lt"/>
            </a:endParaRPr>
          </a:p>
        </p:txBody>
      </p:sp>
      <p:pic>
        <p:nvPicPr>
          <p:cNvPr id="1026" name="Picture 2" descr="C:\Documents and Settings\jebymcke\Local Settings\Temporary Internet Files\Content.IE5\M4QVUMQX\MC9004344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308" y="2116123"/>
            <a:ext cx="87287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jebymcke\Local Settings\Temporary Internet Files\Content.IE5\1EHE1VU0\MC900441394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374" y="2796473"/>
            <a:ext cx="990600" cy="990600"/>
          </a:xfrm>
          <a:prstGeom prst="rect">
            <a:avLst/>
          </a:prstGeom>
          <a:noFill/>
          <a:scene3d>
            <a:camera prst="orthographicFront">
              <a:rot lat="0" lon="102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jebymcke\Local Settings\Temporary Internet Files\Content.IE5\GT5QKXZ0\MC90029586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28547">
            <a:off x="1352960" y="3368131"/>
            <a:ext cx="698500" cy="963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jebymcke\Local Settings\Temporary Internet Files\Content.IE5\KZH22YUD\MC900097577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56446">
            <a:off x="1573509" y="4425679"/>
            <a:ext cx="635793" cy="81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jebymcke\Local Settings\Temporary Internet Files\Content.IE5\CZ2ZC3WO\MC910216324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308" y="5334000"/>
            <a:ext cx="787365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20132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FREEDOM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choose where and with whom you will live </a:t>
            </a:r>
            <a:endParaRPr lang="en-US" dirty="0" smtClean="0"/>
          </a:p>
          <a:p>
            <a:r>
              <a:rPr lang="en-US" dirty="0" smtClean="0"/>
              <a:t>To decide what </a:t>
            </a:r>
            <a:r>
              <a:rPr lang="en-US" dirty="0"/>
              <a:t>important things you will do with your </a:t>
            </a:r>
            <a:r>
              <a:rPr lang="en-US" dirty="0" smtClean="0"/>
              <a:t>life</a:t>
            </a:r>
            <a:endParaRPr lang="en-US" dirty="0"/>
          </a:p>
        </p:txBody>
      </p:sp>
      <p:pic>
        <p:nvPicPr>
          <p:cNvPr id="4" name="Picture 2" descr="C:\Documents and Settings\jebymcke\Local Settings\Temporary Internet Files\Content.IE5\M4QVUMQX\MC9004344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47800"/>
            <a:ext cx="87287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08042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09908" cy="350897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Over how money is spent</a:t>
            </a:r>
          </a:p>
          <a:p>
            <a:r>
              <a:rPr lang="en-US" sz="2800" dirty="0" smtClean="0"/>
              <a:t>To set standards </a:t>
            </a:r>
          </a:p>
          <a:p>
            <a:r>
              <a:rPr lang="en-US" sz="2800" dirty="0" smtClean="0"/>
              <a:t>To make decisions</a:t>
            </a:r>
          </a:p>
        </p:txBody>
      </p:sp>
      <p:pic>
        <p:nvPicPr>
          <p:cNvPr id="4" name="Picture 3" descr="C:\Documents and Settings\jebymcke\Local Settings\Temporary Internet Files\Content.IE5\1EHE1VU0\MC900441394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371600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3564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SUPPORT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That is individually </a:t>
            </a:r>
            <a:r>
              <a:rPr lang="en-US" dirty="0"/>
              <a:t>designed to meet </a:t>
            </a:r>
            <a:r>
              <a:rPr lang="en-US" dirty="0" smtClean="0"/>
              <a:t>your </a:t>
            </a:r>
            <a:r>
              <a:rPr lang="en-US" dirty="0"/>
              <a:t>unique needs </a:t>
            </a:r>
            <a:endParaRPr lang="en-US" dirty="0" smtClean="0"/>
          </a:p>
          <a:p>
            <a:r>
              <a:rPr lang="en-US" dirty="0" smtClean="0"/>
              <a:t>That is aimed at helping you live your chosen life</a:t>
            </a:r>
          </a:p>
          <a:p>
            <a:r>
              <a:rPr lang="en-US" dirty="0" smtClean="0"/>
              <a:t>That comes from </a:t>
            </a:r>
            <a:r>
              <a:rPr lang="en-US" dirty="0"/>
              <a:t>freely chosen </a:t>
            </a:r>
            <a:r>
              <a:rPr lang="en-US" dirty="0" smtClean="0"/>
              <a:t>family, friends and paid supports</a:t>
            </a:r>
            <a:endParaRPr lang="en-US" dirty="0"/>
          </a:p>
        </p:txBody>
      </p:sp>
      <p:pic>
        <p:nvPicPr>
          <p:cNvPr id="4" name="Picture 4" descr="C:\Documents and Settings\jebymcke\Local Settings\Temporary Internet Files\Content.IE5\GT5QKXZ0\MC9002958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986" y="1017976"/>
            <a:ext cx="967014" cy="1334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31889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RESPONSIBILITY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spending </a:t>
            </a:r>
            <a:r>
              <a:rPr lang="en-US" dirty="0" smtClean="0"/>
              <a:t>public dollars wisely</a:t>
            </a:r>
            <a:endParaRPr lang="en-US" dirty="0"/>
          </a:p>
          <a:p>
            <a:r>
              <a:rPr lang="en-US" dirty="0" smtClean="0"/>
              <a:t>For making decisions and accepting responsibility for them</a:t>
            </a:r>
          </a:p>
          <a:p>
            <a:r>
              <a:rPr lang="en-US" dirty="0" smtClean="0"/>
              <a:t>For exercising citizenship</a:t>
            </a:r>
          </a:p>
        </p:txBody>
      </p:sp>
      <p:pic>
        <p:nvPicPr>
          <p:cNvPr id="4" name="Picture 5" descr="C:\Documents and Settings\jebymcke\Local Settings\Temporary Internet Files\Content.IE5\KZH22YUD\MC900097577[1].wmf"/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6215">
            <a:off x="5083254" y="1131863"/>
            <a:ext cx="857971" cy="10982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1695970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2572</TotalTime>
  <Words>2158</Words>
  <Application>Microsoft Office PowerPoint</Application>
  <PresentationFormat>On-screen Show (4:3)</PresentationFormat>
  <Paragraphs>280</Paragraphs>
  <Slides>45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Austin</vt:lpstr>
      <vt:lpstr>Self-Determination </vt:lpstr>
      <vt:lpstr>What’s the Big Idea?</vt:lpstr>
      <vt:lpstr>Under the Current System</vt:lpstr>
      <vt:lpstr>Self-Determination </vt:lpstr>
      <vt:lpstr> The Five Principles</vt:lpstr>
      <vt:lpstr>FREEDOM</vt:lpstr>
      <vt:lpstr>AUTHORITY</vt:lpstr>
      <vt:lpstr>SUPPORT</vt:lpstr>
      <vt:lpstr>RESPONSIBILITY</vt:lpstr>
      <vt:lpstr>CONFIRMATION</vt:lpstr>
      <vt:lpstr>Another way to look at the principles…</vt:lpstr>
      <vt:lpstr>PowerPoint Presentation</vt:lpstr>
      <vt:lpstr>PowerPoint Presentation</vt:lpstr>
      <vt:lpstr>Who is Eligible?</vt:lpstr>
      <vt:lpstr>You are not eligible if…</vt:lpstr>
      <vt:lpstr>The Players</vt:lpstr>
      <vt:lpstr>The Facilitator</vt:lpstr>
      <vt:lpstr>The Facilitator</vt:lpstr>
      <vt:lpstr>Fiscal Management Service</vt:lpstr>
      <vt:lpstr>Fiscal Management Service</vt:lpstr>
      <vt:lpstr>How it Works: Your Budget</vt:lpstr>
      <vt:lpstr>How it Works: The Basics</vt:lpstr>
      <vt:lpstr>How it Works: The Basics</vt:lpstr>
      <vt:lpstr>How it Works: The Basics</vt:lpstr>
      <vt:lpstr>How it Works: The Basics</vt:lpstr>
      <vt:lpstr>Traditional vs. Self-Determination</vt:lpstr>
      <vt:lpstr>Traditional vs. Self-Determination</vt:lpstr>
      <vt:lpstr>Roles &amp; Responsibilities: Service Coordinator vs. You</vt:lpstr>
      <vt:lpstr>Roles &amp; Responsibilities: Budget</vt:lpstr>
      <vt:lpstr>Roles &amp; Responsibilities: Service Providers</vt:lpstr>
      <vt:lpstr>Is Self-Determination Right for You??</vt:lpstr>
      <vt:lpstr> Five Questions to Ask Yourself</vt:lpstr>
      <vt:lpstr>Five Questions to Ask Yourself</vt:lpstr>
      <vt:lpstr>Five Questions to Ask Yourself</vt:lpstr>
      <vt:lpstr>Five Questions to Ask Yourself</vt:lpstr>
      <vt:lpstr>Five Questions to Ask Yourself</vt:lpstr>
      <vt:lpstr>And Finally…</vt:lpstr>
      <vt:lpstr>Timeline</vt:lpstr>
      <vt:lpstr>What to do now</vt:lpstr>
      <vt:lpstr>Local Advisory Committees</vt:lpstr>
      <vt:lpstr>Common Questions</vt:lpstr>
      <vt:lpstr>Common Questions, cont’d</vt:lpstr>
      <vt:lpstr>Common Questions, cont’d</vt:lpstr>
      <vt:lpstr>PowerPoint Presentation</vt:lpstr>
      <vt:lpstr>Resources</vt:lpstr>
    </vt:vector>
  </TitlesOfParts>
  <Company>CDSS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Self-Determination:</dc:title>
  <dc:creator>CDSS</dc:creator>
  <cp:lastModifiedBy>ISDAdmin</cp:lastModifiedBy>
  <cp:revision>386</cp:revision>
  <cp:lastPrinted>2014-01-28T17:01:28Z</cp:lastPrinted>
  <dcterms:created xsi:type="dcterms:W3CDTF">2014-01-27T16:42:27Z</dcterms:created>
  <dcterms:modified xsi:type="dcterms:W3CDTF">2014-12-31T17:51:51Z</dcterms:modified>
</cp:coreProperties>
</file>