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73" r:id="rId8"/>
    <p:sldId id="265" r:id="rId9"/>
    <p:sldId id="274" r:id="rId10"/>
    <p:sldId id="266" r:id="rId11"/>
    <p:sldId id="267" r:id="rId12"/>
    <p:sldId id="268" r:id="rId13"/>
    <p:sldId id="275" r:id="rId14"/>
    <p:sldId id="276" r:id="rId15"/>
    <p:sldId id="272"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396" autoAdjust="0"/>
    <p:restoredTop sz="94660"/>
  </p:normalViewPr>
  <p:slideViewPr>
    <p:cSldViewPr snapToGrid="0">
      <p:cViewPr varScale="1">
        <p:scale>
          <a:sx n="113" d="100"/>
          <a:sy n="113" d="100"/>
        </p:scale>
        <p:origin x="11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F89086-AA61-4943-B415-893B0D7EEAE6}"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en-US"/>
        </a:p>
      </dgm:t>
    </dgm:pt>
    <dgm:pt modelId="{C93813F8-46E5-4A95-86F2-A0C1132E77D5}">
      <dgm:prSet phldrT="[Text]" custT="1"/>
      <dgm:spPr/>
      <dgm:t>
        <a:bodyPr/>
        <a:lstStyle/>
        <a:p>
          <a:pPr algn="ctr"/>
          <a:r>
            <a:rPr lang="en-US" sz="3200" dirty="0" smtClean="0"/>
            <a:t>HCBS Assessments</a:t>
          </a:r>
        </a:p>
        <a:p>
          <a:pPr algn="ctr"/>
          <a:endParaRPr lang="en-US" sz="1500" dirty="0" smtClean="0"/>
        </a:p>
      </dgm:t>
    </dgm:pt>
    <dgm:pt modelId="{4A455BBF-63BD-4272-9216-D3EE0C4C7751}" type="parTrans" cxnId="{5875CCCE-21FD-492A-A7BA-DD40F3C76F6D}">
      <dgm:prSet/>
      <dgm:spPr/>
      <dgm:t>
        <a:bodyPr/>
        <a:lstStyle/>
        <a:p>
          <a:endParaRPr lang="en-US"/>
        </a:p>
      </dgm:t>
    </dgm:pt>
    <dgm:pt modelId="{98B056F7-587A-4232-8AC4-7C4BA97BBA6B}" type="sibTrans" cxnId="{5875CCCE-21FD-492A-A7BA-DD40F3C76F6D}">
      <dgm:prSet/>
      <dgm:spPr/>
      <dgm:t>
        <a:bodyPr/>
        <a:lstStyle/>
        <a:p>
          <a:endParaRPr lang="en-US"/>
        </a:p>
      </dgm:t>
    </dgm:pt>
    <dgm:pt modelId="{2F0B7F18-4304-4CF9-A139-1855BA7CD0DA}">
      <dgm:prSet phldrT="[Text]" custT="1"/>
      <dgm:spPr/>
      <dgm:t>
        <a:bodyPr/>
        <a:lstStyle/>
        <a:p>
          <a:pPr algn="ctr"/>
          <a:endParaRPr lang="en-US" sz="1500" dirty="0" smtClean="0"/>
        </a:p>
        <a:p>
          <a:pPr algn="ctr"/>
          <a:r>
            <a:rPr lang="en-US" sz="3200" dirty="0" smtClean="0"/>
            <a:t>Validations</a:t>
          </a:r>
        </a:p>
      </dgm:t>
    </dgm:pt>
    <dgm:pt modelId="{4044974B-3153-4D0D-BD61-ED9E6BB725A1}" type="parTrans" cxnId="{AE8B2CEB-022C-4493-93BC-49B1EF6B4CF1}">
      <dgm:prSet/>
      <dgm:spPr/>
      <dgm:t>
        <a:bodyPr/>
        <a:lstStyle/>
        <a:p>
          <a:endParaRPr lang="en-US"/>
        </a:p>
      </dgm:t>
    </dgm:pt>
    <dgm:pt modelId="{A9994788-F2B9-4540-B8C5-A60178C433D4}" type="sibTrans" cxnId="{AE8B2CEB-022C-4493-93BC-49B1EF6B4CF1}">
      <dgm:prSet/>
      <dgm:spPr/>
      <dgm:t>
        <a:bodyPr/>
        <a:lstStyle/>
        <a:p>
          <a:endParaRPr lang="en-US"/>
        </a:p>
      </dgm:t>
    </dgm:pt>
    <dgm:pt modelId="{CE4D9D67-2720-4BCD-8EBC-B0D494DEBA86}">
      <dgm:prSet phldrT="[Text]" custT="1"/>
      <dgm:spPr/>
      <dgm:t>
        <a:bodyPr/>
        <a:lstStyle/>
        <a:p>
          <a:pPr algn="ctr"/>
          <a:r>
            <a:rPr lang="en-US" sz="3200" dirty="0" smtClean="0"/>
            <a:t>Remediation Transition Plans</a:t>
          </a:r>
          <a:endParaRPr lang="en-US" sz="1500" dirty="0" smtClean="0"/>
        </a:p>
        <a:p>
          <a:pPr algn="ctr"/>
          <a:endParaRPr lang="en-US" sz="1500" dirty="0"/>
        </a:p>
      </dgm:t>
    </dgm:pt>
    <dgm:pt modelId="{B272F1D5-6A00-4892-B05E-594C759DC5C7}" type="parTrans" cxnId="{D8235254-E3E0-439D-AD95-8913A460B047}">
      <dgm:prSet/>
      <dgm:spPr/>
      <dgm:t>
        <a:bodyPr/>
        <a:lstStyle/>
        <a:p>
          <a:endParaRPr lang="en-US"/>
        </a:p>
      </dgm:t>
    </dgm:pt>
    <dgm:pt modelId="{A75B1FB8-E687-4CC5-875D-235AB4B03DE0}" type="sibTrans" cxnId="{D8235254-E3E0-439D-AD95-8913A460B047}">
      <dgm:prSet/>
      <dgm:spPr/>
      <dgm:t>
        <a:bodyPr/>
        <a:lstStyle/>
        <a:p>
          <a:endParaRPr lang="en-US"/>
        </a:p>
      </dgm:t>
    </dgm:pt>
    <dgm:pt modelId="{8A479105-6C54-48F2-B8A4-07AF5515BABF}">
      <dgm:prSet phldrT="[Text]" custT="1"/>
      <dgm:spPr/>
      <dgm:t>
        <a:bodyPr/>
        <a:lstStyle/>
        <a:p>
          <a:pPr algn="ctr"/>
          <a:r>
            <a:rPr lang="en-US" sz="3200" dirty="0" smtClean="0"/>
            <a:t>Provider </a:t>
          </a:r>
          <a:r>
            <a:rPr lang="en-US" sz="2800" dirty="0" smtClean="0"/>
            <a:t>Responsibilities</a:t>
          </a:r>
          <a:endParaRPr lang="en-US" sz="2800" dirty="0"/>
        </a:p>
      </dgm:t>
    </dgm:pt>
    <dgm:pt modelId="{4B6D8B17-52E4-4785-82AA-B0976F26FCFC}" type="parTrans" cxnId="{EC64FC22-DEAD-4834-8EBF-7C6FBCDEC477}">
      <dgm:prSet/>
      <dgm:spPr/>
      <dgm:t>
        <a:bodyPr/>
        <a:lstStyle/>
        <a:p>
          <a:endParaRPr lang="en-US"/>
        </a:p>
      </dgm:t>
    </dgm:pt>
    <dgm:pt modelId="{44861354-E212-44FD-8C02-9092D3FFF8F3}" type="sibTrans" cxnId="{EC64FC22-DEAD-4834-8EBF-7C6FBCDEC477}">
      <dgm:prSet/>
      <dgm:spPr/>
      <dgm:t>
        <a:bodyPr/>
        <a:lstStyle/>
        <a:p>
          <a:endParaRPr lang="en-US"/>
        </a:p>
      </dgm:t>
    </dgm:pt>
    <dgm:pt modelId="{FBF70A99-D1F3-4318-B77F-36E96AF80CF7}" type="pres">
      <dgm:prSet presAssocID="{65F89086-AA61-4943-B415-893B0D7EEAE6}" presName="Name0" presStyleCnt="0">
        <dgm:presLayoutVars>
          <dgm:dir/>
          <dgm:resizeHandles val="exact"/>
        </dgm:presLayoutVars>
      </dgm:prSet>
      <dgm:spPr/>
      <dgm:t>
        <a:bodyPr/>
        <a:lstStyle/>
        <a:p>
          <a:endParaRPr lang="en-US"/>
        </a:p>
      </dgm:t>
    </dgm:pt>
    <dgm:pt modelId="{071BD853-770F-434B-AF34-F43B45C6A129}" type="pres">
      <dgm:prSet presAssocID="{C93813F8-46E5-4A95-86F2-A0C1132E77D5}" presName="node" presStyleLbl="node1" presStyleIdx="0" presStyleCnt="4">
        <dgm:presLayoutVars>
          <dgm:bulletEnabled val="1"/>
        </dgm:presLayoutVars>
      </dgm:prSet>
      <dgm:spPr/>
      <dgm:t>
        <a:bodyPr/>
        <a:lstStyle/>
        <a:p>
          <a:endParaRPr lang="en-US"/>
        </a:p>
      </dgm:t>
    </dgm:pt>
    <dgm:pt modelId="{12FDDF35-4AC0-43C4-9A80-A74BA62E1B14}" type="pres">
      <dgm:prSet presAssocID="{98B056F7-587A-4232-8AC4-7C4BA97BBA6B}" presName="sibTrans" presStyleCnt="0"/>
      <dgm:spPr/>
    </dgm:pt>
    <dgm:pt modelId="{02A87655-1F22-4171-8807-F702F30F7601}" type="pres">
      <dgm:prSet presAssocID="{2F0B7F18-4304-4CF9-A139-1855BA7CD0DA}" presName="node" presStyleLbl="node1" presStyleIdx="1" presStyleCnt="4">
        <dgm:presLayoutVars>
          <dgm:bulletEnabled val="1"/>
        </dgm:presLayoutVars>
      </dgm:prSet>
      <dgm:spPr/>
      <dgm:t>
        <a:bodyPr/>
        <a:lstStyle/>
        <a:p>
          <a:endParaRPr lang="en-US"/>
        </a:p>
      </dgm:t>
    </dgm:pt>
    <dgm:pt modelId="{0FD3D0A0-A248-4AFE-94E4-1496092B3A4E}" type="pres">
      <dgm:prSet presAssocID="{A9994788-F2B9-4540-B8C5-A60178C433D4}" presName="sibTrans" presStyleCnt="0"/>
      <dgm:spPr/>
    </dgm:pt>
    <dgm:pt modelId="{00F7771B-4982-421C-83E5-AA7EF34F788E}" type="pres">
      <dgm:prSet presAssocID="{CE4D9D67-2720-4BCD-8EBC-B0D494DEBA86}" presName="node" presStyleLbl="node1" presStyleIdx="2" presStyleCnt="4">
        <dgm:presLayoutVars>
          <dgm:bulletEnabled val="1"/>
        </dgm:presLayoutVars>
      </dgm:prSet>
      <dgm:spPr/>
      <dgm:t>
        <a:bodyPr/>
        <a:lstStyle/>
        <a:p>
          <a:endParaRPr lang="en-US"/>
        </a:p>
      </dgm:t>
    </dgm:pt>
    <dgm:pt modelId="{1287D9ED-FD58-42FD-9BB2-7A7F50909B1E}" type="pres">
      <dgm:prSet presAssocID="{A75B1FB8-E687-4CC5-875D-235AB4B03DE0}" presName="sibTrans" presStyleCnt="0"/>
      <dgm:spPr/>
    </dgm:pt>
    <dgm:pt modelId="{3CF110EA-98EF-454E-B450-9D9C1C1BC3EA}" type="pres">
      <dgm:prSet presAssocID="{8A479105-6C54-48F2-B8A4-07AF5515BABF}" presName="node" presStyleLbl="node1" presStyleIdx="3" presStyleCnt="4">
        <dgm:presLayoutVars>
          <dgm:bulletEnabled val="1"/>
        </dgm:presLayoutVars>
      </dgm:prSet>
      <dgm:spPr/>
      <dgm:t>
        <a:bodyPr/>
        <a:lstStyle/>
        <a:p>
          <a:endParaRPr lang="en-US"/>
        </a:p>
      </dgm:t>
    </dgm:pt>
  </dgm:ptLst>
  <dgm:cxnLst>
    <dgm:cxn modelId="{73EBC1C9-644E-40F5-BD83-E2A44A827326}" type="presOf" srcId="{CE4D9D67-2720-4BCD-8EBC-B0D494DEBA86}" destId="{00F7771B-4982-421C-83E5-AA7EF34F788E}" srcOrd="0" destOrd="0" presId="urn:microsoft.com/office/officeart/2005/8/layout/hList6"/>
    <dgm:cxn modelId="{D8235254-E3E0-439D-AD95-8913A460B047}" srcId="{65F89086-AA61-4943-B415-893B0D7EEAE6}" destId="{CE4D9D67-2720-4BCD-8EBC-B0D494DEBA86}" srcOrd="2" destOrd="0" parTransId="{B272F1D5-6A00-4892-B05E-594C759DC5C7}" sibTransId="{A75B1FB8-E687-4CC5-875D-235AB4B03DE0}"/>
    <dgm:cxn modelId="{CE0F242C-256D-472E-B044-91F573F81F2F}" type="presOf" srcId="{C93813F8-46E5-4A95-86F2-A0C1132E77D5}" destId="{071BD853-770F-434B-AF34-F43B45C6A129}" srcOrd="0" destOrd="0" presId="urn:microsoft.com/office/officeart/2005/8/layout/hList6"/>
    <dgm:cxn modelId="{EC64FC22-DEAD-4834-8EBF-7C6FBCDEC477}" srcId="{65F89086-AA61-4943-B415-893B0D7EEAE6}" destId="{8A479105-6C54-48F2-B8A4-07AF5515BABF}" srcOrd="3" destOrd="0" parTransId="{4B6D8B17-52E4-4785-82AA-B0976F26FCFC}" sibTransId="{44861354-E212-44FD-8C02-9092D3FFF8F3}"/>
    <dgm:cxn modelId="{4F58A16D-4144-4447-9002-5C0565C2941C}" type="presOf" srcId="{65F89086-AA61-4943-B415-893B0D7EEAE6}" destId="{FBF70A99-D1F3-4318-B77F-36E96AF80CF7}" srcOrd="0" destOrd="0" presId="urn:microsoft.com/office/officeart/2005/8/layout/hList6"/>
    <dgm:cxn modelId="{569DCCE9-EE9E-4AAF-B4BC-FA47868477FE}" type="presOf" srcId="{2F0B7F18-4304-4CF9-A139-1855BA7CD0DA}" destId="{02A87655-1F22-4171-8807-F702F30F7601}" srcOrd="0" destOrd="0" presId="urn:microsoft.com/office/officeart/2005/8/layout/hList6"/>
    <dgm:cxn modelId="{72E8F7CF-D18D-4679-8DE5-B4EF8ACA27DA}" type="presOf" srcId="{8A479105-6C54-48F2-B8A4-07AF5515BABF}" destId="{3CF110EA-98EF-454E-B450-9D9C1C1BC3EA}" srcOrd="0" destOrd="0" presId="urn:microsoft.com/office/officeart/2005/8/layout/hList6"/>
    <dgm:cxn modelId="{5875CCCE-21FD-492A-A7BA-DD40F3C76F6D}" srcId="{65F89086-AA61-4943-B415-893B0D7EEAE6}" destId="{C93813F8-46E5-4A95-86F2-A0C1132E77D5}" srcOrd="0" destOrd="0" parTransId="{4A455BBF-63BD-4272-9216-D3EE0C4C7751}" sibTransId="{98B056F7-587A-4232-8AC4-7C4BA97BBA6B}"/>
    <dgm:cxn modelId="{AE8B2CEB-022C-4493-93BC-49B1EF6B4CF1}" srcId="{65F89086-AA61-4943-B415-893B0D7EEAE6}" destId="{2F0B7F18-4304-4CF9-A139-1855BA7CD0DA}" srcOrd="1" destOrd="0" parTransId="{4044974B-3153-4D0D-BD61-ED9E6BB725A1}" sibTransId="{A9994788-F2B9-4540-B8C5-A60178C433D4}"/>
    <dgm:cxn modelId="{463D0A36-C95C-478B-A4D5-5ADD65843C31}" type="presParOf" srcId="{FBF70A99-D1F3-4318-B77F-36E96AF80CF7}" destId="{071BD853-770F-434B-AF34-F43B45C6A129}" srcOrd="0" destOrd="0" presId="urn:microsoft.com/office/officeart/2005/8/layout/hList6"/>
    <dgm:cxn modelId="{8A7E9E78-12C3-4B64-82A0-F2A3C9ECAE55}" type="presParOf" srcId="{FBF70A99-D1F3-4318-B77F-36E96AF80CF7}" destId="{12FDDF35-4AC0-43C4-9A80-A74BA62E1B14}" srcOrd="1" destOrd="0" presId="urn:microsoft.com/office/officeart/2005/8/layout/hList6"/>
    <dgm:cxn modelId="{1361BF40-C6A1-4FFE-BB4C-9662D489B1D9}" type="presParOf" srcId="{FBF70A99-D1F3-4318-B77F-36E96AF80CF7}" destId="{02A87655-1F22-4171-8807-F702F30F7601}" srcOrd="2" destOrd="0" presId="urn:microsoft.com/office/officeart/2005/8/layout/hList6"/>
    <dgm:cxn modelId="{A9CB269C-614E-40C9-B11D-6D1726CFF93B}" type="presParOf" srcId="{FBF70A99-D1F3-4318-B77F-36E96AF80CF7}" destId="{0FD3D0A0-A248-4AFE-94E4-1496092B3A4E}" srcOrd="3" destOrd="0" presId="urn:microsoft.com/office/officeart/2005/8/layout/hList6"/>
    <dgm:cxn modelId="{B9353199-6A88-4414-950E-165CA27EAE6B}" type="presParOf" srcId="{FBF70A99-D1F3-4318-B77F-36E96AF80CF7}" destId="{00F7771B-4982-421C-83E5-AA7EF34F788E}" srcOrd="4" destOrd="0" presId="urn:microsoft.com/office/officeart/2005/8/layout/hList6"/>
    <dgm:cxn modelId="{3A4423F0-2C0F-4EAE-A45B-AEBE73AE3F3E}" type="presParOf" srcId="{FBF70A99-D1F3-4318-B77F-36E96AF80CF7}" destId="{1287D9ED-FD58-42FD-9BB2-7A7F50909B1E}" srcOrd="5" destOrd="0" presId="urn:microsoft.com/office/officeart/2005/8/layout/hList6"/>
    <dgm:cxn modelId="{268938A5-B939-4609-93F8-503233F497D3}" type="presParOf" srcId="{FBF70A99-D1F3-4318-B77F-36E96AF80CF7}" destId="{3CF110EA-98EF-454E-B450-9D9C1C1BC3EA}"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1BD853-770F-434B-AF34-F43B45C6A129}">
      <dsp:nvSpPr>
        <dsp:cNvPr id="0" name=""/>
        <dsp:cNvSpPr/>
      </dsp:nvSpPr>
      <dsp:spPr>
        <a:xfrm rot="16200000">
          <a:off x="-758232" y="760947"/>
          <a:ext cx="4185965" cy="2664069"/>
        </a:xfrm>
        <a:prstGeom prst="flowChartManualOperation">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0" tIns="0" rIns="203200" bIns="0" numCol="1" spcCol="1270" anchor="ctr" anchorCtr="0">
          <a:noAutofit/>
        </a:bodyPr>
        <a:lstStyle/>
        <a:p>
          <a:pPr lvl="0" algn="ctr" defTabSz="1422400">
            <a:lnSpc>
              <a:spcPct val="90000"/>
            </a:lnSpc>
            <a:spcBef>
              <a:spcPct val="0"/>
            </a:spcBef>
            <a:spcAft>
              <a:spcPct val="35000"/>
            </a:spcAft>
          </a:pPr>
          <a:r>
            <a:rPr lang="en-US" sz="3200" kern="1200" dirty="0" smtClean="0"/>
            <a:t>HCBS Assessments</a:t>
          </a:r>
        </a:p>
        <a:p>
          <a:pPr lvl="0" algn="ctr" defTabSz="1422400">
            <a:lnSpc>
              <a:spcPct val="90000"/>
            </a:lnSpc>
            <a:spcBef>
              <a:spcPct val="0"/>
            </a:spcBef>
            <a:spcAft>
              <a:spcPct val="35000"/>
            </a:spcAft>
          </a:pPr>
          <a:endParaRPr lang="en-US" sz="1500" kern="1200" dirty="0" smtClean="0"/>
        </a:p>
      </dsp:txBody>
      <dsp:txXfrm rot="5400000">
        <a:off x="2716" y="837192"/>
        <a:ext cx="2664069" cy="2511579"/>
      </dsp:txXfrm>
    </dsp:sp>
    <dsp:sp modelId="{02A87655-1F22-4171-8807-F702F30F7601}">
      <dsp:nvSpPr>
        <dsp:cNvPr id="0" name=""/>
        <dsp:cNvSpPr/>
      </dsp:nvSpPr>
      <dsp:spPr>
        <a:xfrm rot="16200000">
          <a:off x="2105642" y="760947"/>
          <a:ext cx="4185965" cy="2664069"/>
        </a:xfrm>
        <a:prstGeom prst="flowChartManualOperation">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5250" bIns="0" numCol="1" spcCol="1270" anchor="ctr" anchorCtr="0">
          <a:noAutofit/>
        </a:bodyPr>
        <a:lstStyle/>
        <a:p>
          <a:pPr lvl="0" algn="ctr" defTabSz="666750">
            <a:lnSpc>
              <a:spcPct val="90000"/>
            </a:lnSpc>
            <a:spcBef>
              <a:spcPct val="0"/>
            </a:spcBef>
            <a:spcAft>
              <a:spcPct val="35000"/>
            </a:spcAft>
          </a:pPr>
          <a:endParaRPr lang="en-US" sz="1500" kern="1200" dirty="0" smtClean="0"/>
        </a:p>
        <a:p>
          <a:pPr lvl="0" algn="ctr" defTabSz="666750">
            <a:lnSpc>
              <a:spcPct val="90000"/>
            </a:lnSpc>
            <a:spcBef>
              <a:spcPct val="0"/>
            </a:spcBef>
            <a:spcAft>
              <a:spcPct val="35000"/>
            </a:spcAft>
          </a:pPr>
          <a:r>
            <a:rPr lang="en-US" sz="3200" kern="1200" dirty="0" smtClean="0"/>
            <a:t>Validations</a:t>
          </a:r>
        </a:p>
      </dsp:txBody>
      <dsp:txXfrm rot="5400000">
        <a:off x="2866590" y="837192"/>
        <a:ext cx="2664069" cy="2511579"/>
      </dsp:txXfrm>
    </dsp:sp>
    <dsp:sp modelId="{00F7771B-4982-421C-83E5-AA7EF34F788E}">
      <dsp:nvSpPr>
        <dsp:cNvPr id="0" name=""/>
        <dsp:cNvSpPr/>
      </dsp:nvSpPr>
      <dsp:spPr>
        <a:xfrm rot="16200000">
          <a:off x="4969517" y="760947"/>
          <a:ext cx="4185965" cy="2664069"/>
        </a:xfrm>
        <a:prstGeom prst="flowChartManualOperation">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0" tIns="0" rIns="203200" bIns="0" numCol="1" spcCol="1270" anchor="ctr" anchorCtr="0">
          <a:noAutofit/>
        </a:bodyPr>
        <a:lstStyle/>
        <a:p>
          <a:pPr lvl="0" algn="ctr" defTabSz="1422400">
            <a:lnSpc>
              <a:spcPct val="90000"/>
            </a:lnSpc>
            <a:spcBef>
              <a:spcPct val="0"/>
            </a:spcBef>
            <a:spcAft>
              <a:spcPct val="35000"/>
            </a:spcAft>
          </a:pPr>
          <a:r>
            <a:rPr lang="en-US" sz="3200" kern="1200" dirty="0" smtClean="0"/>
            <a:t>Remediation Transition Plans</a:t>
          </a:r>
          <a:endParaRPr lang="en-US" sz="1500" kern="1200" dirty="0" smtClean="0"/>
        </a:p>
        <a:p>
          <a:pPr lvl="0" algn="ctr" defTabSz="1422400">
            <a:lnSpc>
              <a:spcPct val="90000"/>
            </a:lnSpc>
            <a:spcBef>
              <a:spcPct val="0"/>
            </a:spcBef>
            <a:spcAft>
              <a:spcPct val="35000"/>
            </a:spcAft>
          </a:pPr>
          <a:endParaRPr lang="en-US" sz="1500" kern="1200" dirty="0"/>
        </a:p>
      </dsp:txBody>
      <dsp:txXfrm rot="5400000">
        <a:off x="5730465" y="837192"/>
        <a:ext cx="2664069" cy="2511579"/>
      </dsp:txXfrm>
    </dsp:sp>
    <dsp:sp modelId="{3CF110EA-98EF-454E-B450-9D9C1C1BC3EA}">
      <dsp:nvSpPr>
        <dsp:cNvPr id="0" name=""/>
        <dsp:cNvSpPr/>
      </dsp:nvSpPr>
      <dsp:spPr>
        <a:xfrm rot="16200000">
          <a:off x="7833392" y="760947"/>
          <a:ext cx="4185965" cy="2664069"/>
        </a:xfrm>
        <a:prstGeom prst="flowChartManualOperation">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0" tIns="0" rIns="203200" bIns="0" numCol="1" spcCol="1270" anchor="ctr" anchorCtr="0">
          <a:noAutofit/>
        </a:bodyPr>
        <a:lstStyle/>
        <a:p>
          <a:pPr lvl="0" algn="ctr" defTabSz="1422400">
            <a:lnSpc>
              <a:spcPct val="90000"/>
            </a:lnSpc>
            <a:spcBef>
              <a:spcPct val="0"/>
            </a:spcBef>
            <a:spcAft>
              <a:spcPct val="35000"/>
            </a:spcAft>
          </a:pPr>
          <a:r>
            <a:rPr lang="en-US" sz="3200" kern="1200" dirty="0" smtClean="0"/>
            <a:t>Provider </a:t>
          </a:r>
          <a:r>
            <a:rPr lang="en-US" sz="2800" kern="1200" dirty="0" smtClean="0"/>
            <a:t>Responsibilities</a:t>
          </a:r>
          <a:endParaRPr lang="en-US" sz="2800" kern="1200" dirty="0"/>
        </a:p>
      </dsp:txBody>
      <dsp:txXfrm rot="5400000">
        <a:off x="8594340" y="837192"/>
        <a:ext cx="2664069" cy="2511579"/>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6/13/2022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6/13/2022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6/13/2022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6/13/2022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6/13/2022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communityservices@elarc.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communityservices@elarc.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communityservices@elarc.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elarc.org/resources-publications/home-and-community-based-services-hcbs" TargetMode="External"/><Relationship Id="rId2" Type="http://schemas.openxmlformats.org/officeDocument/2006/relationships/hyperlink" Target="https://www.dds.ca.gov/initiatives/cms-hcbs-regulations/" TargetMode="External"/><Relationship Id="rId1" Type="http://schemas.openxmlformats.org/officeDocument/2006/relationships/slideLayout" Target="../slideLayouts/slideLayout2.xml"/><Relationship Id="rId6" Type="http://schemas.openxmlformats.org/officeDocument/2006/relationships/hyperlink" Target="https://www.dds.ca.gov/initiatives/cms-hcbs-regulations/assessment-information/" TargetMode="External"/><Relationship Id="rId5" Type="http://schemas.openxmlformats.org/officeDocument/2006/relationships/hyperlink" Target="https://www.elarc.org/service-providers/service-provider-training-event-calendar" TargetMode="External"/><Relationship Id="rId4" Type="http://schemas.openxmlformats.org/officeDocument/2006/relationships/hyperlink" Target="https://www.dds.ca.gov/initiatives/cms-hcbs-regulations/training-information/"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communityservices@elarc.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communityservices@elarc.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Self-Assessment Validations &amp; </a:t>
            </a:r>
            <a:br>
              <a:rPr lang="en-US" dirty="0" smtClean="0"/>
            </a:br>
            <a:r>
              <a:rPr lang="en-US" dirty="0" smtClean="0"/>
              <a:t>Remediation Transition Plans</a:t>
            </a:r>
            <a:endParaRPr lang="en-US" dirty="0"/>
          </a:p>
        </p:txBody>
      </p:sp>
      <p:sp>
        <p:nvSpPr>
          <p:cNvPr id="3" name="Subtitle 2"/>
          <p:cNvSpPr>
            <a:spLocks noGrp="1"/>
          </p:cNvSpPr>
          <p:nvPr>
            <p:ph type="subTitle" idx="1"/>
          </p:nvPr>
        </p:nvSpPr>
        <p:spPr/>
        <p:txBody>
          <a:bodyPr>
            <a:normAutofit/>
          </a:bodyPr>
          <a:lstStyle/>
          <a:p>
            <a:r>
              <a:rPr lang="en-US" dirty="0" smtClean="0"/>
              <a:t>HCBS the Final Rule</a:t>
            </a:r>
            <a:endParaRPr lang="en-US" dirty="0" smtClean="0"/>
          </a:p>
        </p:txBody>
      </p:sp>
    </p:spTree>
    <p:extLst>
      <p:ext uri="{BB962C8B-B14F-4D97-AF65-F5344CB8AC3E}">
        <p14:creationId xmlns:p14="http://schemas.microsoft.com/office/powerpoint/2010/main" val="3699974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Validations vs. Remediation Plans</a:t>
            </a:r>
            <a:endParaRPr lang="en-US" sz="4800" dirty="0"/>
          </a:p>
        </p:txBody>
      </p:sp>
      <p:sp>
        <p:nvSpPr>
          <p:cNvPr id="3" name="Content Placeholder 2"/>
          <p:cNvSpPr>
            <a:spLocks noGrp="1"/>
          </p:cNvSpPr>
          <p:nvPr>
            <p:ph idx="1"/>
          </p:nvPr>
        </p:nvSpPr>
        <p:spPr/>
        <p:txBody>
          <a:bodyPr>
            <a:normAutofit/>
          </a:bodyPr>
          <a:lstStyle/>
          <a:p>
            <a:pPr marL="0" indent="0" algn="ctr">
              <a:buNone/>
            </a:pPr>
            <a:r>
              <a:rPr lang="en-US" sz="6000" dirty="0" smtClean="0"/>
              <a:t>Service providers may need to submit </a:t>
            </a:r>
            <a:r>
              <a:rPr lang="en-US" sz="6000" dirty="0" smtClean="0"/>
              <a:t>both Va</a:t>
            </a:r>
            <a:r>
              <a:rPr lang="en-US" sz="6000" dirty="0" smtClean="0"/>
              <a:t>lidations &amp; Remediation Plan</a:t>
            </a:r>
            <a:endParaRPr lang="en-US" sz="6000" dirty="0"/>
          </a:p>
        </p:txBody>
      </p:sp>
    </p:spTree>
    <p:extLst>
      <p:ext uri="{BB962C8B-B14F-4D97-AF65-F5344CB8AC3E}">
        <p14:creationId xmlns:p14="http://schemas.microsoft.com/office/powerpoint/2010/main" val="246611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t>Program Design Addendum</a:t>
            </a:r>
            <a:endParaRPr lang="en-US" sz="5000" dirty="0"/>
          </a:p>
        </p:txBody>
      </p:sp>
      <p:sp>
        <p:nvSpPr>
          <p:cNvPr id="3" name="Content Placeholder 2"/>
          <p:cNvSpPr>
            <a:spLocks noGrp="1"/>
          </p:cNvSpPr>
          <p:nvPr>
            <p:ph idx="1"/>
          </p:nvPr>
        </p:nvSpPr>
        <p:spPr/>
        <p:txBody>
          <a:bodyPr>
            <a:normAutofit/>
          </a:bodyPr>
          <a:lstStyle/>
          <a:p>
            <a:r>
              <a:rPr lang="en-US" sz="2400" dirty="0" smtClean="0"/>
              <a:t>In addition to submitting the Validation and/or Remediation forms along with supporting documents, service providers must also complete the Program Design Addendum (Enclosures 5a and 5b)</a:t>
            </a:r>
          </a:p>
          <a:p>
            <a:r>
              <a:rPr lang="en-US" sz="2400" dirty="0" smtClean="0"/>
              <a:t>Providers are to describe </a:t>
            </a:r>
            <a:r>
              <a:rPr lang="en-US" sz="2400" dirty="0"/>
              <a:t>in detail under each requirement how </a:t>
            </a:r>
            <a:r>
              <a:rPr lang="en-US" sz="2400" dirty="0" smtClean="0"/>
              <a:t>their program </a:t>
            </a:r>
            <a:r>
              <a:rPr lang="en-US" sz="2400" dirty="0"/>
              <a:t>is in </a:t>
            </a:r>
            <a:r>
              <a:rPr lang="en-US" sz="2400" dirty="0" smtClean="0"/>
              <a:t>compliance or will be in compliance with each of the applicable federal requirements. </a:t>
            </a:r>
            <a:endParaRPr lang="en-US" sz="2400" dirty="0"/>
          </a:p>
          <a:p>
            <a:endParaRPr lang="en-US" sz="2400" dirty="0" smtClean="0"/>
          </a:p>
        </p:txBody>
      </p:sp>
    </p:spTree>
    <p:extLst>
      <p:ext uri="{BB962C8B-B14F-4D97-AF65-F5344CB8AC3E}">
        <p14:creationId xmlns:p14="http://schemas.microsoft.com/office/powerpoint/2010/main" val="23043924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t>VALIDATION RECAP</a:t>
            </a:r>
            <a:endParaRPr lang="en-US" sz="5000" dirty="0"/>
          </a:p>
        </p:txBody>
      </p:sp>
      <p:sp>
        <p:nvSpPr>
          <p:cNvPr id="3" name="Content Placeholder 2"/>
          <p:cNvSpPr>
            <a:spLocks noGrp="1"/>
          </p:cNvSpPr>
          <p:nvPr>
            <p:ph idx="1"/>
          </p:nvPr>
        </p:nvSpPr>
        <p:spPr/>
        <p:txBody>
          <a:bodyPr>
            <a:normAutofit/>
          </a:bodyPr>
          <a:lstStyle/>
          <a:p>
            <a:r>
              <a:rPr lang="en-US" sz="2400" dirty="0" smtClean="0"/>
              <a:t>Providers are to submit by June 30, 2022: </a:t>
            </a:r>
          </a:p>
          <a:p>
            <a:pPr marL="781200" lvl="1" indent="-457200">
              <a:buFont typeface="+mj-lt"/>
              <a:buAutoNum type="arabicPeriod"/>
            </a:pPr>
            <a:r>
              <a:rPr lang="en-US" sz="2200" dirty="0" smtClean="0"/>
              <a:t>Validation Template (Enclosure 2a or 2b)</a:t>
            </a:r>
          </a:p>
          <a:p>
            <a:pPr marL="781200" lvl="1" indent="-457200">
              <a:buFont typeface="+mj-lt"/>
              <a:buAutoNum type="arabicPeriod"/>
            </a:pPr>
            <a:r>
              <a:rPr lang="en-US" sz="2200" dirty="0" smtClean="0"/>
              <a:t>Supporting Documents</a:t>
            </a:r>
          </a:p>
          <a:p>
            <a:pPr marL="781200" lvl="1" indent="-457200">
              <a:buFont typeface="+mj-lt"/>
              <a:buAutoNum type="arabicPeriod"/>
            </a:pPr>
            <a:r>
              <a:rPr lang="en-US" sz="2200" dirty="0" smtClean="0"/>
              <a:t>Program Design Addendum (Enclosure 5a or 5b)</a:t>
            </a:r>
          </a:p>
          <a:p>
            <a:pPr marL="781200" lvl="1" indent="-457200">
              <a:buFont typeface="+mj-lt"/>
              <a:buAutoNum type="arabicPeriod"/>
            </a:pPr>
            <a:r>
              <a:rPr lang="en-US" sz="2200" dirty="0" smtClean="0"/>
              <a:t>All documents are to be submitted to </a:t>
            </a:r>
            <a:r>
              <a:rPr lang="en-US" sz="2000" dirty="0" smtClean="0">
                <a:hlinkClick r:id="rId2"/>
              </a:rPr>
              <a:t>communityservices@elarc.org</a:t>
            </a:r>
            <a:r>
              <a:rPr lang="en-US" sz="2000" dirty="0" smtClean="0"/>
              <a:t> </a:t>
            </a:r>
          </a:p>
          <a:p>
            <a:pPr marL="781200" lvl="1" indent="-457200">
              <a:buFont typeface="+mj-lt"/>
              <a:buAutoNum type="arabicPeriod"/>
            </a:pPr>
            <a:r>
              <a:rPr lang="en-US" sz="2200" dirty="0" smtClean="0"/>
              <a:t>NOTE: Providers </a:t>
            </a:r>
            <a:r>
              <a:rPr lang="en-US" sz="2200" dirty="0"/>
              <a:t>must complete a separate form for each service, each vendored program, which they operate</a:t>
            </a:r>
            <a:r>
              <a:rPr lang="en-US" sz="2200" dirty="0" smtClean="0"/>
              <a:t>.</a:t>
            </a:r>
            <a:endParaRPr lang="en-US" sz="2200" dirty="0" smtClean="0"/>
          </a:p>
        </p:txBody>
      </p:sp>
    </p:spTree>
    <p:extLst>
      <p:ext uri="{BB962C8B-B14F-4D97-AF65-F5344CB8AC3E}">
        <p14:creationId xmlns:p14="http://schemas.microsoft.com/office/powerpoint/2010/main" val="1027649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t>Remediation Plan RECAP</a:t>
            </a:r>
            <a:endParaRPr lang="en-US" sz="5000" dirty="0"/>
          </a:p>
        </p:txBody>
      </p:sp>
      <p:sp>
        <p:nvSpPr>
          <p:cNvPr id="3" name="Content Placeholder 2"/>
          <p:cNvSpPr>
            <a:spLocks noGrp="1"/>
          </p:cNvSpPr>
          <p:nvPr>
            <p:ph idx="1"/>
          </p:nvPr>
        </p:nvSpPr>
        <p:spPr/>
        <p:txBody>
          <a:bodyPr>
            <a:normAutofit/>
          </a:bodyPr>
          <a:lstStyle/>
          <a:p>
            <a:r>
              <a:rPr lang="en-US" sz="2400" dirty="0" smtClean="0"/>
              <a:t>Providers are to submit by July 22, 2022: </a:t>
            </a:r>
          </a:p>
          <a:p>
            <a:pPr marL="781200" lvl="1" indent="-457200">
              <a:buFont typeface="+mj-lt"/>
              <a:buAutoNum type="arabicPeriod"/>
            </a:pPr>
            <a:r>
              <a:rPr lang="en-US" sz="2200" dirty="0" smtClean="0"/>
              <a:t>Remediation Plan Template (Enclosure 4a or 4b)</a:t>
            </a:r>
          </a:p>
          <a:p>
            <a:pPr marL="781200" lvl="1" indent="-457200">
              <a:buFont typeface="+mj-lt"/>
              <a:buAutoNum type="arabicPeriod"/>
            </a:pPr>
            <a:r>
              <a:rPr lang="en-US" sz="2200" dirty="0"/>
              <a:t>Supporting </a:t>
            </a:r>
            <a:r>
              <a:rPr lang="en-US" sz="2200" dirty="0" smtClean="0"/>
              <a:t>Documents</a:t>
            </a:r>
            <a:endParaRPr lang="en-US" sz="2200" b="1" dirty="0" smtClean="0"/>
          </a:p>
          <a:p>
            <a:pPr marL="781200" lvl="1" indent="-457200">
              <a:buFont typeface="+mj-lt"/>
              <a:buAutoNum type="arabicPeriod"/>
            </a:pPr>
            <a:r>
              <a:rPr lang="en-US" sz="2200" dirty="0" smtClean="0"/>
              <a:t>Program Design Addendum (Enclosure 5a or 5b)</a:t>
            </a:r>
          </a:p>
          <a:p>
            <a:pPr marL="781200" lvl="1" indent="-457200">
              <a:buFont typeface="+mj-lt"/>
              <a:buAutoNum type="arabicPeriod"/>
            </a:pPr>
            <a:r>
              <a:rPr lang="en-US" sz="2200" dirty="0" smtClean="0"/>
              <a:t>All documents are to be submitted to </a:t>
            </a:r>
            <a:r>
              <a:rPr lang="en-US" sz="2000" dirty="0" smtClean="0">
                <a:hlinkClick r:id="rId2"/>
              </a:rPr>
              <a:t>communityservices@elarc.org</a:t>
            </a:r>
            <a:endParaRPr lang="en-US" sz="2000" dirty="0" smtClean="0"/>
          </a:p>
          <a:p>
            <a:pPr marL="781200" lvl="1" indent="-457200">
              <a:buFont typeface="+mj-lt"/>
              <a:buAutoNum type="arabicPeriod"/>
            </a:pPr>
            <a:r>
              <a:rPr lang="en-US" sz="2000" dirty="0"/>
              <a:t>NOTE: Providers must complete a separate form for each service, each vendored program, which they </a:t>
            </a:r>
            <a:r>
              <a:rPr lang="en-US" sz="2000" dirty="0" smtClean="0"/>
              <a:t>operate</a:t>
            </a:r>
            <a:endParaRPr lang="en-US" sz="2200" dirty="0" smtClean="0"/>
          </a:p>
        </p:txBody>
      </p:sp>
    </p:spTree>
    <p:extLst>
      <p:ext uri="{BB962C8B-B14F-4D97-AF65-F5344CB8AC3E}">
        <p14:creationId xmlns:p14="http://schemas.microsoft.com/office/powerpoint/2010/main" val="897599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Validations vs. Remediation Plans</a:t>
            </a:r>
            <a:endParaRPr lang="en-US" sz="4800" dirty="0"/>
          </a:p>
        </p:txBody>
      </p:sp>
      <p:sp>
        <p:nvSpPr>
          <p:cNvPr id="3" name="Content Placeholder 2"/>
          <p:cNvSpPr>
            <a:spLocks noGrp="1"/>
          </p:cNvSpPr>
          <p:nvPr>
            <p:ph idx="1"/>
          </p:nvPr>
        </p:nvSpPr>
        <p:spPr/>
        <p:txBody>
          <a:bodyPr>
            <a:normAutofit fontScale="92500"/>
          </a:bodyPr>
          <a:lstStyle/>
          <a:p>
            <a:pPr marL="0" indent="0" algn="ctr">
              <a:buNone/>
            </a:pPr>
            <a:r>
              <a:rPr lang="en-US" sz="8000" dirty="0" smtClean="0"/>
              <a:t>Service providers may need to submit </a:t>
            </a:r>
            <a:r>
              <a:rPr lang="en-US" sz="8000" dirty="0" smtClean="0"/>
              <a:t>both Va</a:t>
            </a:r>
            <a:r>
              <a:rPr lang="en-US" sz="8000" dirty="0" smtClean="0"/>
              <a:t>lidations &amp; Remediation Plan</a:t>
            </a:r>
            <a:endParaRPr lang="en-US" sz="8000" dirty="0"/>
          </a:p>
        </p:txBody>
      </p:sp>
    </p:spTree>
    <p:extLst>
      <p:ext uri="{BB962C8B-B14F-4D97-AF65-F5344CB8AC3E}">
        <p14:creationId xmlns:p14="http://schemas.microsoft.com/office/powerpoint/2010/main" val="31591404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t>Questions?</a:t>
            </a:r>
            <a:endParaRPr lang="en-US" sz="5000" dirty="0"/>
          </a:p>
        </p:txBody>
      </p:sp>
      <p:sp>
        <p:nvSpPr>
          <p:cNvPr id="3" name="Content Placeholder 2"/>
          <p:cNvSpPr>
            <a:spLocks noGrp="1"/>
          </p:cNvSpPr>
          <p:nvPr>
            <p:ph idx="1"/>
          </p:nvPr>
        </p:nvSpPr>
        <p:spPr/>
        <p:txBody>
          <a:bodyPr>
            <a:normAutofit fontScale="70000" lnSpcReduction="20000"/>
          </a:bodyPr>
          <a:lstStyle/>
          <a:p>
            <a:pPr marL="0" indent="0" algn="ctr">
              <a:buNone/>
            </a:pPr>
            <a:endParaRPr lang="en-US" sz="2600" dirty="0" smtClean="0"/>
          </a:p>
          <a:p>
            <a:pPr marL="0" indent="0" algn="ctr">
              <a:buNone/>
            </a:pPr>
            <a:r>
              <a:rPr lang="en-US" sz="10300" dirty="0" smtClean="0"/>
              <a:t>Contact Community Services Department at</a:t>
            </a:r>
          </a:p>
          <a:p>
            <a:pPr marL="0" indent="0" algn="ctr">
              <a:buNone/>
            </a:pPr>
            <a:r>
              <a:rPr lang="en-US" sz="7700" dirty="0">
                <a:hlinkClick r:id="rId2"/>
              </a:rPr>
              <a:t>communityservices@elarc.org</a:t>
            </a:r>
            <a:r>
              <a:rPr lang="en-US" sz="10300" dirty="0" smtClean="0"/>
              <a:t> </a:t>
            </a:r>
            <a:endParaRPr lang="en-US" sz="10300" dirty="0" smtClean="0"/>
          </a:p>
        </p:txBody>
      </p:sp>
    </p:spTree>
    <p:extLst>
      <p:ext uri="{BB962C8B-B14F-4D97-AF65-F5344CB8AC3E}">
        <p14:creationId xmlns:p14="http://schemas.microsoft.com/office/powerpoint/2010/main" val="9731726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t>For More information </a:t>
            </a:r>
            <a:endParaRPr lang="en-US" sz="5000" dirty="0"/>
          </a:p>
        </p:txBody>
      </p:sp>
      <p:sp>
        <p:nvSpPr>
          <p:cNvPr id="3" name="Content Placeholder 2"/>
          <p:cNvSpPr>
            <a:spLocks noGrp="1"/>
          </p:cNvSpPr>
          <p:nvPr>
            <p:ph idx="1"/>
          </p:nvPr>
        </p:nvSpPr>
        <p:spPr/>
        <p:txBody>
          <a:bodyPr/>
          <a:lstStyle/>
          <a:p>
            <a:r>
              <a:rPr lang="en-US" sz="2400" dirty="0" smtClean="0"/>
              <a:t>Visit the </a:t>
            </a:r>
            <a:r>
              <a:rPr lang="en-US" sz="2400" dirty="0" smtClean="0">
                <a:hlinkClick r:id="rId2"/>
              </a:rPr>
              <a:t>DDS </a:t>
            </a:r>
            <a:r>
              <a:rPr lang="en-US" sz="2400" dirty="0" smtClean="0"/>
              <a:t>&amp; </a:t>
            </a:r>
            <a:r>
              <a:rPr lang="en-US" sz="2400" dirty="0" smtClean="0">
                <a:hlinkClick r:id="rId3"/>
              </a:rPr>
              <a:t>ELARC </a:t>
            </a:r>
            <a:r>
              <a:rPr lang="en-US" sz="2400" dirty="0" smtClean="0"/>
              <a:t>website</a:t>
            </a:r>
            <a:endParaRPr lang="en-US" sz="2400" dirty="0" smtClean="0"/>
          </a:p>
          <a:p>
            <a:r>
              <a:rPr lang="en-US" sz="2400" dirty="0" smtClean="0"/>
              <a:t>Relevant </a:t>
            </a:r>
            <a:r>
              <a:rPr lang="en-US" sz="2400" dirty="0" smtClean="0"/>
              <a:t>trainings</a:t>
            </a:r>
          </a:p>
          <a:p>
            <a:pPr lvl="1"/>
            <a:r>
              <a:rPr lang="en-US" sz="2000" dirty="0" smtClean="0">
                <a:hlinkClick r:id="rId4"/>
              </a:rPr>
              <a:t>DDS Trainings on HCBS &amp; PCT</a:t>
            </a:r>
            <a:endParaRPr lang="en-US" sz="2000" dirty="0" smtClean="0"/>
          </a:p>
          <a:p>
            <a:pPr lvl="1"/>
            <a:r>
              <a:rPr lang="en-US" sz="2000" dirty="0" smtClean="0">
                <a:hlinkClick r:id="rId5"/>
              </a:rPr>
              <a:t>ELARC Trainings on HCBS, PCT, PCP</a:t>
            </a:r>
            <a:endParaRPr lang="en-US" sz="2000" dirty="0" smtClean="0"/>
          </a:p>
          <a:p>
            <a:r>
              <a:rPr lang="en-US" sz="2400" dirty="0"/>
              <a:t>Instructional materials, template forms, and frequently asked questions are posted to the </a:t>
            </a:r>
            <a:r>
              <a:rPr lang="en-US" sz="2400" dirty="0">
                <a:hlinkClick r:id="rId6"/>
              </a:rPr>
              <a:t>Department’s </a:t>
            </a:r>
            <a:r>
              <a:rPr lang="en-US" sz="2400" dirty="0" smtClean="0">
                <a:hlinkClick r:id="rId6"/>
              </a:rPr>
              <a:t>website</a:t>
            </a:r>
            <a:endParaRPr lang="en-US" sz="2400" dirty="0" smtClean="0"/>
          </a:p>
          <a:p>
            <a:pPr marL="0" indent="0" algn="ctr">
              <a:buNone/>
            </a:pPr>
            <a:r>
              <a:rPr lang="en-US" sz="2400" dirty="0" smtClean="0"/>
              <a:t>Thank You</a:t>
            </a:r>
            <a:endParaRPr lang="en-US" dirty="0" smtClean="0"/>
          </a:p>
        </p:txBody>
      </p:sp>
    </p:spTree>
    <p:extLst>
      <p:ext uri="{BB962C8B-B14F-4D97-AF65-F5344CB8AC3E}">
        <p14:creationId xmlns:p14="http://schemas.microsoft.com/office/powerpoint/2010/main" val="2170849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t>We will learn about </a:t>
            </a:r>
            <a:endParaRPr lang="en-US" sz="5000" dirty="0"/>
          </a:p>
        </p:txBody>
      </p:sp>
      <p:graphicFrame>
        <p:nvGraphicFramePr>
          <p:cNvPr id="5" name="Diagram 4"/>
          <p:cNvGraphicFramePr/>
          <p:nvPr>
            <p:extLst>
              <p:ext uri="{D42A27DB-BD31-4B8C-83A1-F6EECF244321}">
                <p14:modId xmlns:p14="http://schemas.microsoft.com/office/powerpoint/2010/main" val="3163035931"/>
              </p:ext>
            </p:extLst>
          </p:nvPr>
        </p:nvGraphicFramePr>
        <p:xfrm>
          <a:off x="486031" y="1952368"/>
          <a:ext cx="11261125" cy="41859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708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t>HCBS The Final rule</a:t>
            </a:r>
            <a:endParaRPr lang="en-US" sz="5000" dirty="0"/>
          </a:p>
        </p:txBody>
      </p:sp>
      <p:sp>
        <p:nvSpPr>
          <p:cNvPr id="3" name="Content Placeholder 2"/>
          <p:cNvSpPr>
            <a:spLocks noGrp="1"/>
          </p:cNvSpPr>
          <p:nvPr>
            <p:ph idx="1"/>
          </p:nvPr>
        </p:nvSpPr>
        <p:spPr>
          <a:xfrm>
            <a:off x="581192" y="2180495"/>
            <a:ext cx="11029615" cy="4297680"/>
          </a:xfrm>
        </p:spPr>
        <p:txBody>
          <a:bodyPr>
            <a:normAutofit/>
          </a:bodyPr>
          <a:lstStyle/>
          <a:p>
            <a:r>
              <a:rPr lang="en-US" sz="2400" dirty="0"/>
              <a:t>The HCBS Final Rule is designed to ensure that service providers provide people with disabilities person centered services, full access to the benefits of community living and long term services and supports in the most integrated setting of their choosing</a:t>
            </a:r>
            <a:r>
              <a:rPr lang="en-US" sz="2400" dirty="0" smtClean="0"/>
              <a:t>. </a:t>
            </a:r>
          </a:p>
          <a:p>
            <a:pPr marL="0" indent="0">
              <a:buNone/>
            </a:pPr>
            <a:endParaRPr lang="en-US" sz="2400" dirty="0" smtClean="0"/>
          </a:p>
          <a:p>
            <a:endParaRPr lang="en-US" sz="2400" dirty="0" smtClean="0"/>
          </a:p>
          <a:p>
            <a:pPr>
              <a:spcBef>
                <a:spcPts val="1200"/>
              </a:spcBef>
            </a:pPr>
            <a:r>
              <a:rPr lang="en-US" sz="2400" dirty="0" smtClean="0"/>
              <a:t>Deadline to come into compliance is March 17, </a:t>
            </a:r>
            <a:r>
              <a:rPr lang="en-US" sz="2400" dirty="0" smtClean="0"/>
              <a:t>2023</a:t>
            </a:r>
            <a:endParaRPr lang="en-US" sz="2400" dirty="0" smtClean="0"/>
          </a:p>
        </p:txBody>
      </p:sp>
      <p:sp>
        <p:nvSpPr>
          <p:cNvPr id="4" name="Rectangle 3"/>
          <p:cNvSpPr/>
          <p:nvPr/>
        </p:nvSpPr>
        <p:spPr>
          <a:xfrm>
            <a:off x="976329" y="3832306"/>
            <a:ext cx="10239342" cy="1446550"/>
          </a:xfrm>
          <a:prstGeom prst="rect">
            <a:avLst/>
          </a:prstGeom>
          <a:noFill/>
        </p:spPr>
        <p:txBody>
          <a:bodyPr wrap="none" lIns="91440" tIns="45720" rIns="91440" bIns="45720">
            <a:spAutoFit/>
          </a:bodyPr>
          <a:lstStyle/>
          <a:p>
            <a:pPr algn="ctr"/>
            <a:r>
              <a:rPr lang="en-US" sz="8800" b="1" cap="none" spc="0" dirty="0" smtClean="0">
                <a:ln w="22225">
                  <a:solidFill>
                    <a:schemeClr val="accent2"/>
                  </a:solidFill>
                  <a:prstDash val="solid"/>
                </a:ln>
                <a:solidFill>
                  <a:schemeClr val="accent2">
                    <a:lumMod val="40000"/>
                    <a:lumOff val="60000"/>
                  </a:schemeClr>
                </a:solidFill>
                <a:effectLst/>
              </a:rPr>
              <a:t>C</a:t>
            </a:r>
            <a:r>
              <a:rPr lang="en-US" sz="4000" dirty="0" smtClean="0">
                <a:ln w="0"/>
                <a:solidFill>
                  <a:schemeClr val="accent2">
                    <a:lumMod val="75000"/>
                  </a:schemeClr>
                </a:solidFill>
              </a:rPr>
              <a:t>hoice </a:t>
            </a:r>
            <a:r>
              <a:rPr lang="en-US" sz="8800" b="1" dirty="0" smtClean="0">
                <a:ln w="22225">
                  <a:solidFill>
                    <a:schemeClr val="bg2">
                      <a:lumMod val="50000"/>
                    </a:schemeClr>
                  </a:solidFill>
                  <a:prstDash val="solid"/>
                </a:ln>
                <a:solidFill>
                  <a:schemeClr val="bg2">
                    <a:lumMod val="90000"/>
                  </a:schemeClr>
                </a:solidFill>
              </a:rPr>
              <a:t>R</a:t>
            </a:r>
            <a:r>
              <a:rPr lang="en-US" sz="4000" dirty="0" smtClean="0">
                <a:ln w="0"/>
                <a:solidFill>
                  <a:schemeClr val="bg2">
                    <a:lumMod val="50000"/>
                  </a:schemeClr>
                </a:solidFill>
              </a:rPr>
              <a:t>ights </a:t>
            </a:r>
            <a:r>
              <a:rPr lang="en-US" sz="8800" b="1" cap="none" spc="0" dirty="0" smtClean="0">
                <a:ln w="22225">
                  <a:solidFill>
                    <a:schemeClr val="accent4">
                      <a:lumMod val="75000"/>
                    </a:schemeClr>
                  </a:solidFill>
                  <a:prstDash val="solid"/>
                </a:ln>
                <a:solidFill>
                  <a:schemeClr val="accent4">
                    <a:lumMod val="40000"/>
                    <a:lumOff val="60000"/>
                  </a:schemeClr>
                </a:solidFill>
                <a:effectLst/>
              </a:rPr>
              <a:t>O</a:t>
            </a:r>
            <a:r>
              <a:rPr lang="en-US" sz="4000" dirty="0" smtClean="0">
                <a:ln w="0"/>
                <a:solidFill>
                  <a:schemeClr val="accent4">
                    <a:lumMod val="75000"/>
                  </a:schemeClr>
                </a:solidFill>
              </a:rPr>
              <a:t>pportunity </a:t>
            </a:r>
            <a:r>
              <a:rPr lang="en-US" sz="8800" b="1" cap="none" spc="0" dirty="0" smtClean="0">
                <a:ln w="22225">
                  <a:solidFill>
                    <a:schemeClr val="accent5">
                      <a:lumMod val="75000"/>
                    </a:schemeClr>
                  </a:solidFill>
                  <a:prstDash val="solid"/>
                </a:ln>
                <a:solidFill>
                  <a:schemeClr val="accent5">
                    <a:lumMod val="40000"/>
                    <a:lumOff val="60000"/>
                  </a:schemeClr>
                </a:solidFill>
                <a:effectLst/>
              </a:rPr>
              <a:t>I</a:t>
            </a:r>
            <a:r>
              <a:rPr lang="en-US" sz="4000" dirty="0" smtClean="0">
                <a:ln w="0"/>
                <a:solidFill>
                  <a:schemeClr val="accent5">
                    <a:lumMod val="75000"/>
                  </a:schemeClr>
                </a:solidFill>
              </a:rPr>
              <a:t>ntegration</a:t>
            </a:r>
            <a:endParaRPr lang="en-US" sz="4000" dirty="0">
              <a:ln w="0"/>
              <a:solidFill>
                <a:schemeClr val="accent5">
                  <a:lumMod val="75000"/>
                </a:schemeClr>
              </a:solidFill>
            </a:endParaRPr>
          </a:p>
        </p:txBody>
      </p:sp>
    </p:spTree>
    <p:extLst>
      <p:ext uri="{BB962C8B-B14F-4D97-AF65-F5344CB8AC3E}">
        <p14:creationId xmlns:p14="http://schemas.microsoft.com/office/powerpoint/2010/main" val="2287889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t>DDS HCBS Assessments</a:t>
            </a:r>
            <a:endParaRPr lang="en-US" sz="5000" dirty="0"/>
          </a:p>
        </p:txBody>
      </p:sp>
      <p:sp>
        <p:nvSpPr>
          <p:cNvPr id="3" name="Content Placeholder 2"/>
          <p:cNvSpPr>
            <a:spLocks noGrp="1"/>
          </p:cNvSpPr>
          <p:nvPr>
            <p:ph idx="1"/>
          </p:nvPr>
        </p:nvSpPr>
        <p:spPr/>
        <p:txBody>
          <a:bodyPr/>
          <a:lstStyle/>
          <a:p>
            <a:pPr marL="0" indent="0">
              <a:buNone/>
            </a:pPr>
            <a:r>
              <a:rPr lang="en-US" sz="3500" u="sng" dirty="0" smtClean="0"/>
              <a:t>DDS Service </a:t>
            </a:r>
            <a:r>
              <a:rPr lang="en-US" sz="3500" u="sng" dirty="0" smtClean="0"/>
              <a:t>Provider Self Assessment</a:t>
            </a:r>
          </a:p>
          <a:p>
            <a:r>
              <a:rPr lang="en-US" sz="2400" dirty="0"/>
              <a:t>Completed in </a:t>
            </a:r>
            <a:r>
              <a:rPr lang="en-US" sz="2400" dirty="0" smtClean="0"/>
              <a:t>the summer </a:t>
            </a:r>
            <a:r>
              <a:rPr lang="en-US" sz="2400" dirty="0"/>
              <a:t>of 2020</a:t>
            </a:r>
          </a:p>
          <a:p>
            <a:r>
              <a:rPr lang="en-US" sz="2400" dirty="0" smtClean="0"/>
              <a:t>List of Service Codes (Attachment A)</a:t>
            </a:r>
          </a:p>
          <a:p>
            <a:r>
              <a:rPr lang="en-US" sz="2400" dirty="0" smtClean="0"/>
              <a:t>Service </a:t>
            </a:r>
            <a:r>
              <a:rPr lang="en-US" sz="2400" dirty="0"/>
              <a:t>providers </a:t>
            </a:r>
            <a:r>
              <a:rPr lang="en-US" sz="2400" dirty="0" smtClean="0"/>
              <a:t>were </a:t>
            </a:r>
            <a:r>
              <a:rPr lang="en-US" sz="2400" dirty="0" smtClean="0"/>
              <a:t>asked </a:t>
            </a:r>
            <a:r>
              <a:rPr lang="en-US" sz="2400" dirty="0" smtClean="0"/>
              <a:t>to complete the assessment with input </a:t>
            </a:r>
            <a:r>
              <a:rPr lang="en-US" sz="2400" dirty="0"/>
              <a:t>from individuals </a:t>
            </a:r>
            <a:r>
              <a:rPr lang="en-US" sz="2400" dirty="0" smtClean="0"/>
              <a:t>served</a:t>
            </a:r>
          </a:p>
        </p:txBody>
      </p:sp>
    </p:spTree>
    <p:extLst>
      <p:ext uri="{BB962C8B-B14F-4D97-AF65-F5344CB8AC3E}">
        <p14:creationId xmlns:p14="http://schemas.microsoft.com/office/powerpoint/2010/main" val="3401488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t>DDS HCBS Assessments</a:t>
            </a:r>
            <a:endParaRPr lang="en-US" sz="5000" dirty="0"/>
          </a:p>
        </p:txBody>
      </p:sp>
      <p:sp>
        <p:nvSpPr>
          <p:cNvPr id="3" name="Content Placeholder 2"/>
          <p:cNvSpPr>
            <a:spLocks noGrp="1"/>
          </p:cNvSpPr>
          <p:nvPr>
            <p:ph idx="1"/>
          </p:nvPr>
        </p:nvSpPr>
        <p:spPr/>
        <p:txBody>
          <a:bodyPr>
            <a:normAutofit fontScale="92500" lnSpcReduction="20000"/>
          </a:bodyPr>
          <a:lstStyle/>
          <a:p>
            <a:pPr marL="0" indent="0">
              <a:buNone/>
            </a:pPr>
            <a:r>
              <a:rPr lang="en-US" sz="3800" u="sng" dirty="0" smtClean="0"/>
              <a:t>DDS Virtual </a:t>
            </a:r>
            <a:r>
              <a:rPr lang="en-US" sz="3800" u="sng" dirty="0" smtClean="0"/>
              <a:t>Site Assessment</a:t>
            </a:r>
          </a:p>
          <a:p>
            <a:r>
              <a:rPr lang="en-US" sz="2600" dirty="0"/>
              <a:t>Completed </a:t>
            </a:r>
            <a:r>
              <a:rPr lang="en-US" sz="2600" dirty="0" smtClean="0"/>
              <a:t>in the spring/summer of 2021</a:t>
            </a:r>
            <a:endParaRPr lang="en-US" sz="2600" dirty="0"/>
          </a:p>
          <a:p>
            <a:r>
              <a:rPr lang="en-US" sz="2600" dirty="0" smtClean="0"/>
              <a:t>DDS contracted with Public Consultant Group (PCG)</a:t>
            </a:r>
          </a:p>
          <a:p>
            <a:r>
              <a:rPr lang="en-US" sz="2600" dirty="0" smtClean="0"/>
              <a:t>Random selection of 1200 provides across CA (45 in ELARC) </a:t>
            </a:r>
          </a:p>
          <a:p>
            <a:pPr>
              <a:spcAft>
                <a:spcPts val="0"/>
              </a:spcAft>
            </a:pPr>
            <a:r>
              <a:rPr lang="en-US" sz="2600" dirty="0" smtClean="0"/>
              <a:t>Consisted of:</a:t>
            </a:r>
          </a:p>
          <a:p>
            <a:pPr marL="666900" lvl="1" indent="-342900">
              <a:spcAft>
                <a:spcPts val="0"/>
              </a:spcAft>
              <a:buFont typeface="+mj-lt"/>
              <a:buAutoNum type="arabicPeriod"/>
            </a:pPr>
            <a:r>
              <a:rPr lang="en-US" sz="2200" dirty="0" smtClean="0"/>
              <a:t>Virtual walkthrough of the facility</a:t>
            </a:r>
          </a:p>
          <a:p>
            <a:pPr marL="666900" lvl="1" indent="-342900">
              <a:spcAft>
                <a:spcPts val="0"/>
              </a:spcAft>
              <a:buFont typeface="+mj-lt"/>
              <a:buAutoNum type="arabicPeriod"/>
            </a:pPr>
            <a:r>
              <a:rPr lang="en-US" sz="2200" dirty="0" smtClean="0"/>
              <a:t>Interview with staff</a:t>
            </a:r>
          </a:p>
          <a:p>
            <a:pPr marL="666900" lvl="1" indent="-342900">
              <a:buFont typeface="+mj-lt"/>
              <a:buAutoNum type="arabicPeriod"/>
            </a:pPr>
            <a:r>
              <a:rPr lang="en-US" sz="2200" dirty="0" smtClean="0"/>
              <a:t>Interview with individuals served</a:t>
            </a:r>
          </a:p>
          <a:p>
            <a:r>
              <a:rPr lang="en-US" sz="2600" dirty="0" smtClean="0"/>
              <a:t>Site Assessment Questions/Guide can be found on the ELARC/DDS websites</a:t>
            </a:r>
          </a:p>
        </p:txBody>
      </p:sp>
    </p:spTree>
    <p:extLst>
      <p:ext uri="{BB962C8B-B14F-4D97-AF65-F5344CB8AC3E}">
        <p14:creationId xmlns:p14="http://schemas.microsoft.com/office/powerpoint/2010/main" val="1114593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t>Validations</a:t>
            </a:r>
            <a:endParaRPr lang="en-US" sz="5000" dirty="0"/>
          </a:p>
        </p:txBody>
      </p:sp>
      <p:sp>
        <p:nvSpPr>
          <p:cNvPr id="3" name="Content Placeholder 2"/>
          <p:cNvSpPr>
            <a:spLocks noGrp="1"/>
          </p:cNvSpPr>
          <p:nvPr>
            <p:ph idx="1"/>
          </p:nvPr>
        </p:nvSpPr>
        <p:spPr/>
        <p:txBody>
          <a:bodyPr>
            <a:normAutofit/>
          </a:bodyPr>
          <a:lstStyle/>
          <a:p>
            <a:r>
              <a:rPr lang="en-US" sz="2400" dirty="0" smtClean="0"/>
              <a:t>As the State </a:t>
            </a:r>
            <a:r>
              <a:rPr lang="en-US" sz="2400" dirty="0" smtClean="0"/>
              <a:t>chose </a:t>
            </a:r>
            <a:r>
              <a:rPr lang="en-US" sz="2400" dirty="0" smtClean="0"/>
              <a:t>to utilize a self-assessment process, CMS requires validations for all provider information.</a:t>
            </a:r>
          </a:p>
          <a:p>
            <a:r>
              <a:rPr lang="en-US" sz="2400" dirty="0" smtClean="0"/>
              <a:t>Providers </a:t>
            </a:r>
            <a:r>
              <a:rPr lang="en-US" sz="2400" dirty="0"/>
              <a:t>who did not receive a virtual site </a:t>
            </a:r>
            <a:r>
              <a:rPr lang="en-US" sz="2400" dirty="0" smtClean="0"/>
              <a:t>assessment and reported </a:t>
            </a:r>
            <a:r>
              <a:rPr lang="en-US" sz="2400" dirty="0" smtClean="0"/>
              <a:t>to be fully </a:t>
            </a:r>
            <a:r>
              <a:rPr lang="en-US" sz="2400" dirty="0"/>
              <a:t>compliant </a:t>
            </a:r>
            <a:r>
              <a:rPr lang="en-US" sz="2400" dirty="0" smtClean="0"/>
              <a:t>in their self-assessment are </a:t>
            </a:r>
            <a:r>
              <a:rPr lang="en-US" sz="2400" dirty="0"/>
              <a:t>required to submit existing evidence supporting their compliant </a:t>
            </a:r>
            <a:r>
              <a:rPr lang="en-US" sz="2400" dirty="0" smtClean="0"/>
              <a:t>status.</a:t>
            </a:r>
          </a:p>
          <a:p>
            <a:r>
              <a:rPr lang="en-US" sz="2400" dirty="0"/>
              <a:t>Each provider listed must complete either the non-residential or residential validation template form (Enclosure 2a and 2b) and return to </a:t>
            </a:r>
            <a:r>
              <a:rPr lang="en-US" sz="2400" dirty="0" smtClean="0"/>
              <a:t>ELARC </a:t>
            </a:r>
            <a:r>
              <a:rPr lang="en-US" sz="2400" dirty="0" smtClean="0"/>
              <a:t>at </a:t>
            </a:r>
            <a:r>
              <a:rPr lang="en-US" sz="2400" dirty="0" smtClean="0">
                <a:hlinkClick r:id="rId2"/>
              </a:rPr>
              <a:t>communityservices@elarc.org</a:t>
            </a:r>
            <a:r>
              <a:rPr lang="en-US" sz="2400" dirty="0" smtClean="0"/>
              <a:t> no </a:t>
            </a:r>
            <a:r>
              <a:rPr lang="en-US" sz="2400" dirty="0"/>
              <a:t>later than June 30, 2022. </a:t>
            </a:r>
            <a:r>
              <a:rPr lang="en-US" sz="2400" dirty="0" smtClean="0"/>
              <a:t> </a:t>
            </a:r>
          </a:p>
        </p:txBody>
      </p:sp>
    </p:spTree>
    <p:extLst>
      <p:ext uri="{BB962C8B-B14F-4D97-AF65-F5344CB8AC3E}">
        <p14:creationId xmlns:p14="http://schemas.microsoft.com/office/powerpoint/2010/main" val="2046721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t>Validations</a:t>
            </a:r>
            <a:endParaRPr lang="en-US" sz="5000" dirty="0"/>
          </a:p>
        </p:txBody>
      </p:sp>
      <p:sp>
        <p:nvSpPr>
          <p:cNvPr id="3" name="Content Placeholder 2"/>
          <p:cNvSpPr>
            <a:spLocks noGrp="1"/>
          </p:cNvSpPr>
          <p:nvPr>
            <p:ph idx="1"/>
          </p:nvPr>
        </p:nvSpPr>
        <p:spPr/>
        <p:txBody>
          <a:bodyPr>
            <a:normAutofit fontScale="85000" lnSpcReduction="20000"/>
          </a:bodyPr>
          <a:lstStyle/>
          <a:p>
            <a:r>
              <a:rPr lang="en-US" sz="2400" b="1" dirty="0" smtClean="0"/>
              <a:t>Enclosure 2a-Non-Residential Provider – Compliance Validation </a:t>
            </a:r>
          </a:p>
          <a:p>
            <a:r>
              <a:rPr lang="en-US" sz="2400" b="1" dirty="0" smtClean="0"/>
              <a:t>Enclosure 2b-Residential </a:t>
            </a:r>
            <a:r>
              <a:rPr lang="en-US" sz="2400" b="1" dirty="0"/>
              <a:t>Provider – Compliance Validation </a:t>
            </a:r>
            <a:endParaRPr lang="en-US" sz="2400" b="1" dirty="0" smtClean="0"/>
          </a:p>
          <a:p>
            <a:pPr marL="0" indent="0">
              <a:buNone/>
            </a:pPr>
            <a:endParaRPr lang="en-US" sz="2400" dirty="0" smtClean="0"/>
          </a:p>
          <a:p>
            <a:pPr marL="0" indent="0">
              <a:buNone/>
            </a:pPr>
            <a:r>
              <a:rPr lang="en-US" sz="2400" dirty="0" smtClean="0"/>
              <a:t>For </a:t>
            </a:r>
            <a:r>
              <a:rPr lang="en-US" sz="2400" dirty="0"/>
              <a:t>each federal requirement, the Department has listed examples of documents that can be submitted to support the determination of compliant. </a:t>
            </a:r>
            <a:endParaRPr lang="en-US" sz="2400" dirty="0" smtClean="0"/>
          </a:p>
          <a:p>
            <a:pPr marL="0" indent="0">
              <a:buNone/>
            </a:pPr>
            <a:r>
              <a:rPr lang="en-US" sz="2200" dirty="0" smtClean="0"/>
              <a:t>Please </a:t>
            </a:r>
            <a:r>
              <a:rPr lang="en-US" sz="2200" dirty="0"/>
              <a:t>Note: </a:t>
            </a:r>
          </a:p>
          <a:p>
            <a:pPr lvl="1"/>
            <a:r>
              <a:rPr lang="en-US" sz="2200" dirty="0"/>
              <a:t>DO NOT submit documents with individual identifiable information.</a:t>
            </a:r>
          </a:p>
          <a:p>
            <a:pPr lvl="1"/>
            <a:r>
              <a:rPr lang="en-US" sz="2200" dirty="0"/>
              <a:t>DO NOT submit entire program designs or policies/procedures. </a:t>
            </a:r>
            <a:r>
              <a:rPr lang="en-US" sz="2200" u="sng" dirty="0"/>
              <a:t>ONLY</a:t>
            </a:r>
            <a:r>
              <a:rPr lang="en-US" sz="2200" dirty="0"/>
              <a:t> submit the page(s) that are applicable as evidence of compliance.</a:t>
            </a:r>
          </a:p>
          <a:p>
            <a:pPr lvl="1"/>
            <a:r>
              <a:rPr lang="en-US" sz="2200" dirty="0"/>
              <a:t>Providers must complete a separate form for each service, each vendored program, which they operate.</a:t>
            </a:r>
          </a:p>
          <a:p>
            <a:endParaRPr lang="en-US" sz="2400" dirty="0" smtClean="0"/>
          </a:p>
        </p:txBody>
      </p:sp>
    </p:spTree>
    <p:extLst>
      <p:ext uri="{BB962C8B-B14F-4D97-AF65-F5344CB8AC3E}">
        <p14:creationId xmlns:p14="http://schemas.microsoft.com/office/powerpoint/2010/main" val="2254503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t>Remediation Transition plans</a:t>
            </a:r>
            <a:endParaRPr lang="en-US" sz="5000" dirty="0"/>
          </a:p>
        </p:txBody>
      </p:sp>
      <p:sp>
        <p:nvSpPr>
          <p:cNvPr id="3" name="Content Placeholder 2"/>
          <p:cNvSpPr>
            <a:spLocks noGrp="1"/>
          </p:cNvSpPr>
          <p:nvPr>
            <p:ph idx="1"/>
          </p:nvPr>
        </p:nvSpPr>
        <p:spPr/>
        <p:txBody>
          <a:bodyPr>
            <a:normAutofit/>
          </a:bodyPr>
          <a:lstStyle/>
          <a:p>
            <a:r>
              <a:rPr lang="en-US" sz="2400" dirty="0"/>
              <a:t>Providers who reported to not be fully compliant in the self-assessment, or who were determined to not fully meet the requirements through the virtual site assessment process, are required to submit a plan for remediating each area out of </a:t>
            </a:r>
            <a:r>
              <a:rPr lang="en-US" sz="2400" dirty="0" smtClean="0"/>
              <a:t>compliance</a:t>
            </a:r>
          </a:p>
          <a:p>
            <a:r>
              <a:rPr lang="en-US" sz="2400" dirty="0"/>
              <a:t>P</a:t>
            </a:r>
            <a:r>
              <a:rPr lang="en-US" sz="2400" dirty="0" smtClean="0"/>
              <a:t>rovider requiring a remediation plan must </a:t>
            </a:r>
            <a:r>
              <a:rPr lang="en-US" sz="2400" dirty="0"/>
              <a:t>complete either the non-residential or residential remediation plan template form (Enclosure 4a and 4b) and return to the </a:t>
            </a:r>
            <a:r>
              <a:rPr lang="en-US" sz="2400" dirty="0" smtClean="0"/>
              <a:t>ELARC at </a:t>
            </a:r>
            <a:r>
              <a:rPr lang="en-US" sz="2400" dirty="0">
                <a:hlinkClick r:id="rId2"/>
              </a:rPr>
              <a:t>communityservices@elarc.org </a:t>
            </a:r>
            <a:r>
              <a:rPr lang="en-US" sz="2400" dirty="0" smtClean="0"/>
              <a:t>within </a:t>
            </a:r>
            <a:r>
              <a:rPr lang="en-US" sz="2400" dirty="0"/>
              <a:t>45 days of receipt from the regional center, and not later than July 22, 2022</a:t>
            </a:r>
            <a:r>
              <a:rPr lang="en-US" sz="2400" dirty="0" smtClean="0"/>
              <a:t>.</a:t>
            </a:r>
          </a:p>
        </p:txBody>
      </p:sp>
    </p:spTree>
    <p:extLst>
      <p:ext uri="{BB962C8B-B14F-4D97-AF65-F5344CB8AC3E}">
        <p14:creationId xmlns:p14="http://schemas.microsoft.com/office/powerpoint/2010/main" val="1939939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t>Remediation Transition plans</a:t>
            </a:r>
            <a:endParaRPr lang="en-US" sz="5000" dirty="0"/>
          </a:p>
        </p:txBody>
      </p:sp>
      <p:sp>
        <p:nvSpPr>
          <p:cNvPr id="3" name="Content Placeholder 2"/>
          <p:cNvSpPr>
            <a:spLocks noGrp="1"/>
          </p:cNvSpPr>
          <p:nvPr>
            <p:ph idx="1"/>
          </p:nvPr>
        </p:nvSpPr>
        <p:spPr/>
        <p:txBody>
          <a:bodyPr>
            <a:normAutofit/>
          </a:bodyPr>
          <a:lstStyle/>
          <a:p>
            <a:r>
              <a:rPr lang="en-US" sz="2400" dirty="0"/>
              <a:t>Enclosure </a:t>
            </a:r>
            <a:r>
              <a:rPr lang="en-US" sz="2400" dirty="0" smtClean="0"/>
              <a:t>4a-</a:t>
            </a:r>
            <a:r>
              <a:rPr lang="en-US" sz="2400" dirty="0"/>
              <a:t> Non-Residential Provider - Remediation </a:t>
            </a:r>
            <a:r>
              <a:rPr lang="en-US" sz="2400" dirty="0" smtClean="0"/>
              <a:t>Plan</a:t>
            </a:r>
          </a:p>
          <a:p>
            <a:r>
              <a:rPr lang="en-US" sz="2400" dirty="0"/>
              <a:t>Enclosure </a:t>
            </a:r>
            <a:r>
              <a:rPr lang="en-US" sz="2400" dirty="0" smtClean="0"/>
              <a:t>4b- Residential </a:t>
            </a:r>
            <a:r>
              <a:rPr lang="en-US" sz="2400" dirty="0"/>
              <a:t>Provider - Remediation Plan</a:t>
            </a:r>
          </a:p>
          <a:p>
            <a:pPr marL="0" indent="0">
              <a:buNone/>
            </a:pPr>
            <a:r>
              <a:rPr lang="en-US" sz="2400" dirty="0"/>
              <a:t>Please note: Providers </a:t>
            </a:r>
            <a:r>
              <a:rPr lang="en-US" sz="2400" b="1" dirty="0"/>
              <a:t>must complete a separate form for each service, each vendored program, which they operate</a:t>
            </a:r>
            <a:r>
              <a:rPr lang="en-US" sz="2400" dirty="0"/>
              <a:t>.</a:t>
            </a:r>
          </a:p>
          <a:p>
            <a:pPr marL="0" indent="0">
              <a:buNone/>
            </a:pPr>
            <a:endParaRPr lang="en-US" sz="2400" dirty="0" smtClean="0"/>
          </a:p>
        </p:txBody>
      </p:sp>
    </p:spTree>
    <p:extLst>
      <p:ext uri="{BB962C8B-B14F-4D97-AF65-F5344CB8AC3E}">
        <p14:creationId xmlns:p14="http://schemas.microsoft.com/office/powerpoint/2010/main" val="69890006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553</TotalTime>
  <Words>735</Words>
  <Application>Microsoft Office PowerPoint</Application>
  <PresentationFormat>Widescreen</PresentationFormat>
  <Paragraphs>81</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Gill Sans MT</vt:lpstr>
      <vt:lpstr>Wingdings 2</vt:lpstr>
      <vt:lpstr>Dividend</vt:lpstr>
      <vt:lpstr>Self-Assessment Validations &amp;  Remediation Transition Plans</vt:lpstr>
      <vt:lpstr>We will learn about </vt:lpstr>
      <vt:lpstr>HCBS The Final rule</vt:lpstr>
      <vt:lpstr>DDS HCBS Assessments</vt:lpstr>
      <vt:lpstr>DDS HCBS Assessments</vt:lpstr>
      <vt:lpstr>Validations</vt:lpstr>
      <vt:lpstr>Validations</vt:lpstr>
      <vt:lpstr>Remediation Transition plans</vt:lpstr>
      <vt:lpstr>Remediation Transition plans</vt:lpstr>
      <vt:lpstr>Validations vs. Remediation Plans</vt:lpstr>
      <vt:lpstr>Program Design Addendum</vt:lpstr>
      <vt:lpstr>VALIDATION RECAP</vt:lpstr>
      <vt:lpstr>Remediation Plan RECAP</vt:lpstr>
      <vt:lpstr>Validations vs. Remediation Plans</vt:lpstr>
      <vt:lpstr>Questions?</vt:lpstr>
      <vt:lpstr>For More information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Self-Assessment Validations &amp;  Remediation Plans</dc:title>
  <dc:creator>Lizette Villa</dc:creator>
  <cp:lastModifiedBy>Lizette Villa</cp:lastModifiedBy>
  <cp:revision>53</cp:revision>
  <dcterms:created xsi:type="dcterms:W3CDTF">2022-03-02T17:33:37Z</dcterms:created>
  <dcterms:modified xsi:type="dcterms:W3CDTF">2022-06-13T20:28:31Z</dcterms:modified>
</cp:coreProperties>
</file>